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ppt/tags/tag3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2.xml" ContentType="application/vnd.openxmlformats-officedocument.presentationml.notesSlide+xml"/>
  <Override PartName="/ppt/tags/tag5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21" r:id="rId2"/>
    <p:sldId id="325" r:id="rId3"/>
    <p:sldId id="331" r:id="rId4"/>
    <p:sldId id="393" r:id="rId5"/>
    <p:sldId id="395" r:id="rId6"/>
    <p:sldId id="396" r:id="rId7"/>
    <p:sldId id="397" r:id="rId8"/>
    <p:sldId id="334" r:id="rId9"/>
    <p:sldId id="398" r:id="rId10"/>
    <p:sldId id="370" r:id="rId11"/>
    <p:sldId id="327" r:id="rId12"/>
    <p:sldId id="342" r:id="rId13"/>
    <p:sldId id="343" r:id="rId14"/>
    <p:sldId id="341" r:id="rId15"/>
    <p:sldId id="391" r:id="rId16"/>
    <p:sldId id="363" r:id="rId17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19"/>
    </p:embeddedFont>
    <p:embeddedFont>
      <p:font typeface="Microsoft YaHei" panose="020B0503020204020204" pitchFamily="34" charset="-122"/>
      <p:regular r:id="rId20"/>
      <p:bold r:id="rId21"/>
    </p:embeddedFont>
    <p:embeddedFont>
      <p:font typeface="SimHei" panose="02010609060101010101" pitchFamily="49" charset="-122"/>
      <p:regular r:id="rId22"/>
    </p:embeddedFont>
  </p:embeddedFontLst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70" userDrawn="1">
          <p15:clr>
            <a:srgbClr val="A4A3A4"/>
          </p15:clr>
        </p15:guide>
        <p15:guide id="2" pos="29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FF"/>
    <a:srgbClr val="58B525"/>
    <a:srgbClr val="4AC529"/>
    <a:srgbClr val="00B050"/>
    <a:srgbClr val="3C8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6" autoAdjust="0"/>
    <p:restoredTop sz="87109" autoAdjust="0"/>
  </p:normalViewPr>
  <p:slideViewPr>
    <p:cSldViewPr showGuides="1">
      <p:cViewPr varScale="1">
        <p:scale>
          <a:sx n="111" d="100"/>
          <a:sy n="111" d="100"/>
        </p:scale>
        <p:origin x="507" y="57"/>
      </p:cViewPr>
      <p:guideLst>
        <p:guide orient="horz" pos="1670"/>
        <p:guide pos="294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A4F09-C816-46EA-8643-332589F14E06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6CE9B-81DC-4E2A-9C67-CE0D35C83AA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72D-E06A-4DEE-A03D-A77B88F9E2D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72D-E06A-4DEE-A03D-A77B88F9E2D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456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066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CE9B-81DC-4E2A-9C67-CE0D35C83A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312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85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6977" y="267494"/>
            <a:ext cx="5897272" cy="33050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200" b="0" i="0" baseline="0"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514350">
              <a:lnSpc>
                <a:spcPct val="90000"/>
              </a:lnSpc>
            </a:pPr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91015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452320" y="4787490"/>
            <a:ext cx="1224136" cy="30467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Impact" panose="020B080603090205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952500" y="669397"/>
            <a:ext cx="8191500" cy="0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圆角矩形 19"/>
          <p:cNvSpPr/>
          <p:nvPr userDrawn="1"/>
        </p:nvSpPr>
        <p:spPr>
          <a:xfrm rot="18900000">
            <a:off x="408025" y="277237"/>
            <a:ext cx="297244" cy="297244"/>
          </a:xfrm>
          <a:prstGeom prst="roundRect">
            <a:avLst/>
          </a:prstGeom>
          <a:solidFill>
            <a:srgbClr val="58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 userDrawn="1"/>
        </p:nvSpPr>
        <p:spPr>
          <a:xfrm rot="18900000">
            <a:off x="526195" y="277237"/>
            <a:ext cx="297244" cy="29724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7494"/>
            <a:ext cx="613465" cy="331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0" grpId="0" animBg="1"/>
      <p:bldP spid="2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72508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86690" y="4772508"/>
            <a:ext cx="2895600" cy="273844"/>
          </a:xfrm>
          <a:prstGeom prst="rect">
            <a:avLst/>
          </a:prstGeom>
        </p:spPr>
        <p:txBody>
          <a:bodyPr vert="horz" lIns="76618" tIns="38309" rIns="76618" bIns="38309" rtlCol="0" anchor="ctr"/>
          <a:lstStyle>
            <a:lvl1pPr>
              <a:defRPr lang="en-US" altLang="zh-CN" smtClean="0">
                <a:solidFill>
                  <a:prstClr val="white">
                    <a:lumMod val="65000"/>
                  </a:prstClr>
                </a:solidFill>
                <a:latin typeface="Calibri" panose="020F0502020204030204"/>
              </a:defRPr>
            </a:lvl1pPr>
          </a:lstStyle>
          <a:p>
            <a:endParaRPr lang="zh-CN" altLang="en-US"/>
          </a:p>
        </p:txBody>
      </p:sp>
      <p:sp>
        <p:nvSpPr>
          <p:cNvPr id="2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948573" y="4763842"/>
            <a:ext cx="1388046" cy="282500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lvl1pPr algn="r">
              <a:defRPr lang="zh-CN" altLang="en-US" smtClean="0"/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20538"/>
            <a:ext cx="9144000" cy="51640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xStyles>
    <p:titleStyle>
      <a:lvl1pPr algn="ctr" defTabSz="102298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540" indent="-383540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indent="-320040" algn="l" defTabSz="1022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89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70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251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368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549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30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4911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98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479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60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41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959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140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32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tags" Target="../tags/tag51.xml"/><Relationship Id="rId18" Type="http://schemas.openxmlformats.org/officeDocument/2006/relationships/image" Target="../media/image25.jpe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image" Target="../media/image24.jpeg"/><Relationship Id="rId2" Type="http://schemas.openxmlformats.org/officeDocument/2006/relationships/tags" Target="../tags/tag40.xml"/><Relationship Id="rId16" Type="http://schemas.openxmlformats.org/officeDocument/2006/relationships/image" Target="../media/image23.jpeg"/><Relationship Id="rId20" Type="http://schemas.openxmlformats.org/officeDocument/2006/relationships/image" Target="../media/image6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5" Type="http://schemas.openxmlformats.org/officeDocument/2006/relationships/tags" Target="../tags/tag43.xml"/><Relationship Id="rId15" Type="http://schemas.openxmlformats.org/officeDocument/2006/relationships/notesSlide" Target="../notesSlides/notesSlide10.xml"/><Relationship Id="rId10" Type="http://schemas.openxmlformats.org/officeDocument/2006/relationships/tags" Target="../tags/tag48.xml"/><Relationship Id="rId19" Type="http://schemas.openxmlformats.org/officeDocument/2006/relationships/image" Target="../media/image26.jpe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54.xml"/><Relationship Id="rId7" Type="http://schemas.openxmlformats.org/officeDocument/2006/relationships/image" Target="../media/image27.jpe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34" Type="http://schemas.openxmlformats.org/officeDocument/2006/relationships/notesSlide" Target="../notesSlides/notesSlide5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29" Type="http://schemas.openxmlformats.org/officeDocument/2006/relationships/tags" Target="../tags/tag33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tags" Target="../tags/tag36.xml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tags" Target="../tags/tag35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image" Target="../media/image6.png"/><Relationship Id="rId8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6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3"/>
          <p:cNvSpPr/>
          <p:nvPr/>
        </p:nvSpPr>
        <p:spPr>
          <a:xfrm>
            <a:off x="0" y="-13717"/>
            <a:ext cx="3851920" cy="5163617"/>
          </a:xfrm>
          <a:custGeom>
            <a:avLst/>
            <a:gdLst/>
            <a:ahLst/>
            <a:cxnLst/>
            <a:rect l="l" t="t" r="r" b="b"/>
            <a:pathLst>
              <a:path w="4106963" h="4299942">
                <a:moveTo>
                  <a:pt x="0" y="0"/>
                </a:moveTo>
                <a:lnTo>
                  <a:pt x="3398556" y="0"/>
                </a:lnTo>
                <a:lnTo>
                  <a:pt x="4106964" y="1472607"/>
                </a:lnTo>
                <a:lnTo>
                  <a:pt x="2724810" y="4299942"/>
                </a:lnTo>
                <a:lnTo>
                  <a:pt x="0" y="4299942"/>
                </a:lnTo>
                <a:close/>
              </a:path>
            </a:pathLst>
          </a:custGeom>
          <a:solidFill>
            <a:srgbClr val="58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矩形 3"/>
          <p:cNvSpPr/>
          <p:nvPr/>
        </p:nvSpPr>
        <p:spPr>
          <a:xfrm>
            <a:off x="-21703" y="-14869"/>
            <a:ext cx="3799661" cy="5164771"/>
          </a:xfrm>
          <a:custGeom>
            <a:avLst/>
            <a:gdLst/>
            <a:ahLst/>
            <a:cxnLst/>
            <a:rect l="l" t="t" r="r" b="b"/>
            <a:pathLst>
              <a:path w="3545129" h="4299942">
                <a:moveTo>
                  <a:pt x="0" y="0"/>
                </a:moveTo>
                <a:lnTo>
                  <a:pt x="2836722" y="0"/>
                </a:lnTo>
                <a:lnTo>
                  <a:pt x="3545130" y="1472607"/>
                </a:lnTo>
                <a:lnTo>
                  <a:pt x="2162976" y="4299942"/>
                </a:lnTo>
                <a:lnTo>
                  <a:pt x="0" y="4299942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Yanni - With An Orchid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3993" y="5452070"/>
            <a:ext cx="609600" cy="609600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3943677" y="1448555"/>
            <a:ext cx="5200323" cy="746348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 algn="ctr"/>
            <a:r>
              <a:rPr lang="en-US" altLang="zh-CN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HANBERT</a:t>
            </a:r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（</a:t>
            </a:r>
            <a:r>
              <a:rPr lang="ko-KR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심천</a:t>
            </a:r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）</a:t>
            </a:r>
            <a:r>
              <a:rPr lang="ko-KR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정밀전동유한회사</a:t>
            </a:r>
            <a:endParaRPr lang="en-US" altLang="ko-KR" sz="22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ko-KR" altLang="en-US" sz="22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한버트</a:t>
            </a:r>
            <a:r>
              <a:rPr lang="en-US" altLang="ko-KR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(HANBERT)</a:t>
            </a:r>
            <a:r>
              <a:rPr lang="ko-KR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감속기</a:t>
            </a:r>
            <a:r>
              <a:rPr lang="en-US" altLang="ko-KR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_</a:t>
            </a:r>
            <a:r>
              <a:rPr lang="ko-KR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한국</a:t>
            </a:r>
            <a:endParaRPr lang="zh-CN" altLang="en-US" sz="22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4139952" y="2341641"/>
            <a:ext cx="4396021" cy="512012"/>
          </a:xfrm>
          <a:prstGeom prst="roundRect">
            <a:avLst>
              <a:gd name="adj" fmla="val 42270"/>
            </a:avLst>
          </a:prstGeom>
          <a:solidFill>
            <a:srgbClr val="0070C0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57733" y="2388228"/>
            <a:ext cx="4166900" cy="367030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bg1"/>
                </a:solidFill>
                <a:cs typeface="+mn-ea"/>
                <a:sym typeface="+mn-lt"/>
              </a:rPr>
              <a:t>정밀세공</a:t>
            </a: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           </a:t>
            </a:r>
            <a:r>
              <a:rPr lang="ko-KR" altLang="en-US" b="1" dirty="0">
                <a:solidFill>
                  <a:schemeClr val="bg1"/>
                </a:solidFill>
                <a:cs typeface="+mn-ea"/>
                <a:sym typeface="+mn-lt"/>
              </a:rPr>
              <a:t>미래지향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4043080" y="2321088"/>
            <a:ext cx="720079" cy="574619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圆角矩形 46"/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9" name="Picture 2" descr="C:\Users\Administrator\Desktop\手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flipH="1">
            <a:off x="3028325" y="2273239"/>
            <a:ext cx="2959860" cy="2876318"/>
          </a:xfrm>
          <a:prstGeom prst="rect">
            <a:avLst/>
          </a:prstGeom>
          <a:noFill/>
        </p:spPr>
      </p:pic>
      <p:grpSp>
        <p:nvGrpSpPr>
          <p:cNvPr id="51" name="组合 50"/>
          <p:cNvGrpSpPr/>
          <p:nvPr/>
        </p:nvGrpSpPr>
        <p:grpSpPr>
          <a:xfrm>
            <a:off x="6751660" y="4494001"/>
            <a:ext cx="343825" cy="309997"/>
            <a:chOff x="4634991" y="2138335"/>
            <a:chExt cx="428348" cy="386204"/>
          </a:xfrm>
        </p:grpSpPr>
        <p:sp>
          <p:nvSpPr>
            <p:cNvPr id="52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58B525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110899" y="4494001"/>
            <a:ext cx="343825" cy="309997"/>
            <a:chOff x="5076056" y="2138335"/>
            <a:chExt cx="428348" cy="386204"/>
          </a:xfrm>
        </p:grpSpPr>
        <p:sp>
          <p:nvSpPr>
            <p:cNvPr id="59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58B525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8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8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8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8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8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470138" y="4494001"/>
            <a:ext cx="343825" cy="309997"/>
            <a:chOff x="5557128" y="2138335"/>
            <a:chExt cx="428348" cy="386204"/>
          </a:xfrm>
        </p:grpSpPr>
        <p:sp>
          <p:nvSpPr>
            <p:cNvPr id="62" name="Freeform 5"/>
            <p:cNvSpPr/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58B525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KSO_Shape"/>
            <p:cNvSpPr/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8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8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7829377" y="4494001"/>
            <a:ext cx="343825" cy="309997"/>
            <a:chOff x="6068610" y="2138335"/>
            <a:chExt cx="428348" cy="386204"/>
          </a:xfrm>
        </p:grpSpPr>
        <p:sp>
          <p:nvSpPr>
            <p:cNvPr id="65" name="Freeform 5"/>
            <p:cNvSpPr/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58B525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KSO_Shape"/>
            <p:cNvSpPr/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8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8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8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8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8188615" y="4494001"/>
            <a:ext cx="343825" cy="309997"/>
            <a:chOff x="6623914" y="2138335"/>
            <a:chExt cx="428348" cy="386204"/>
          </a:xfrm>
        </p:grpSpPr>
        <p:sp>
          <p:nvSpPr>
            <p:cNvPr id="68" name="Freeform 5"/>
            <p:cNvSpPr/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58B525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KSO_Shape"/>
            <p:cNvSpPr/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8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8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8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8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8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8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8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8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8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8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8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8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8528"/>
                  </a:lnTo>
                  <a:lnTo>
                    <a:pt x="3197710" y="2018845"/>
                  </a:lnTo>
                  <a:lnTo>
                    <a:pt x="3200250" y="2018162"/>
                  </a:lnTo>
                  <a:lnTo>
                    <a:pt x="3203106" y="2018479"/>
                  </a:lnTo>
                  <a:lnTo>
                    <a:pt x="3254843" y="2018479"/>
                  </a:lnTo>
                  <a:lnTo>
                    <a:pt x="3258017" y="2018162"/>
                  </a:lnTo>
                  <a:lnTo>
                    <a:pt x="3260556" y="2018845"/>
                  </a:lnTo>
                  <a:lnTo>
                    <a:pt x="3263413" y="2018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8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8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7044055" y="306070"/>
            <a:ext cx="192659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HANBERT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37785" y="2895600"/>
            <a:ext cx="33096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HANBERT TECHNOLOGY</a:t>
            </a:r>
          </a:p>
          <a:p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DRIVE</a:t>
            </a:r>
          </a:p>
          <a:p>
            <a:r>
              <a:rPr lang="en-US" altLang="zh-CN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THE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8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06 -3.23699E-06 L 0.42617 -3.23699E-06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06 9.82659E-07 L 0.41719 9.82659E-07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850"/>
                            </p:stCondLst>
                            <p:childTnLst>
                              <p:par>
                                <p:cTn id="4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85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1" grpId="0" animBg="1"/>
      <p:bldP spid="72" grpId="0" animBg="1"/>
      <p:bldP spid="43" grpId="0"/>
      <p:bldP spid="44" grpId="0" animBg="1"/>
      <p:bldP spid="4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/>
          <p:nvPr>
            <p:custDataLst>
              <p:tags r:id="rId2"/>
            </p:custDataLst>
          </p:nvPr>
        </p:nvSpPr>
        <p:spPr>
          <a:xfrm>
            <a:off x="630873" y="1372435"/>
            <a:ext cx="1700212" cy="1290608"/>
          </a:xfrm>
          <a:prstGeom prst="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68490" y="2886184"/>
            <a:ext cx="1296000" cy="400050"/>
            <a:chOff x="742330" y="3075806"/>
            <a:chExt cx="1440000" cy="400050"/>
          </a:xfrm>
        </p:grpSpPr>
        <p:sp>
          <p:nvSpPr>
            <p:cNvPr id="24" name="圆角矩形 23"/>
            <p:cNvSpPr/>
            <p:nvPr/>
          </p:nvSpPr>
          <p:spPr>
            <a:xfrm>
              <a:off x="742330" y="3095831"/>
              <a:ext cx="1440000" cy="360000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16" name="MH_SubTitle_1"/>
            <p:cNvSpPr/>
            <p:nvPr>
              <p:custDataLst>
                <p:tags r:id="rId13"/>
              </p:custDataLst>
            </p:nvPr>
          </p:nvSpPr>
          <p:spPr>
            <a:xfrm>
              <a:off x="838231" y="3075806"/>
              <a:ext cx="1275010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ko-KR" altLang="en-US" sz="1400" b="1" dirty="0">
                  <a:solidFill>
                    <a:schemeClr val="bg1"/>
                  </a:solidFill>
                  <a:cs typeface="+mn-ea"/>
                  <a:sym typeface="+mn-lt"/>
                </a:rPr>
                <a:t>생산 공장</a:t>
              </a:r>
              <a:endParaRPr lang="zh-CN" altLang="en-US" sz="1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MH_Other_2"/>
          <p:cNvSpPr/>
          <p:nvPr>
            <p:custDataLst>
              <p:tags r:id="rId3"/>
            </p:custDataLst>
          </p:nvPr>
        </p:nvSpPr>
        <p:spPr>
          <a:xfrm>
            <a:off x="2686100" y="1372435"/>
            <a:ext cx="1700213" cy="1290608"/>
          </a:xfrm>
          <a:prstGeom prst="rect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MH_Other_3"/>
          <p:cNvSpPr/>
          <p:nvPr>
            <p:custDataLst>
              <p:tags r:id="rId4"/>
            </p:custDataLst>
          </p:nvPr>
        </p:nvSpPr>
        <p:spPr>
          <a:xfrm>
            <a:off x="4762510" y="1372435"/>
            <a:ext cx="1700213" cy="1290608"/>
          </a:xfrm>
          <a:prstGeom prst="rect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MH_Other_4"/>
          <p:cNvSpPr/>
          <p:nvPr>
            <p:custDataLst>
              <p:tags r:id="rId5"/>
            </p:custDataLst>
          </p:nvPr>
        </p:nvSpPr>
        <p:spPr>
          <a:xfrm>
            <a:off x="6837363" y="1372435"/>
            <a:ext cx="1700212" cy="1290608"/>
          </a:xfrm>
          <a:prstGeom prst="rect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000" dirty="0">
                <a:latin typeface="+mn-lt"/>
                <a:ea typeface="+mn-ea"/>
                <a:cs typeface="+mn-ea"/>
                <a:sym typeface="+mn-lt"/>
              </a:rPr>
              <a:t>생산설비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(Production Facilities)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MH_Text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0873" y="3291830"/>
            <a:ext cx="1700213" cy="1290608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932" tIns="50964" rIns="101932" bIns="50964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당사의 완벽한 </a:t>
            </a:r>
            <a:r>
              <a:rPr lang="ko-KR" alt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유성치차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감속기 생산 제조 라인은 높은 생산력을 갖고 있고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다양한 분야의 고객에게 다양한 유형의 </a:t>
            </a:r>
            <a:r>
              <a:rPr lang="ko-KR" alt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유성치차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정밀 감속기를 빠르게 제공 할 수 있습니다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1" name="MH_Text_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686100" y="3291830"/>
            <a:ext cx="1813892" cy="79200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932" tIns="50964" rIns="101932" bIns="50964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기어 검사기는 기어의 각종 정밀도를 측정하고 등급을 평가 할 수 있습니다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2" name="MH_Text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62510" y="3291830"/>
            <a:ext cx="1878310" cy="79200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932" tIns="50964" rIns="101932" bIns="50964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스웨덴 </a:t>
            </a:r>
            <a:r>
              <a:rPr lang="ko-KR" alt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헥사곤사의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3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차원 측정기를 사용하여 제품의 공차 제어를 최소화 했습니다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23" name="MH_Text_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837363" y="3291830"/>
            <a:ext cx="1911101" cy="79200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932" tIns="50964" rIns="101932" bIns="50964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고정밀도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고효율의 필수 기어 가공 설비중의 하나인 기어 </a:t>
            </a:r>
            <a:r>
              <a:rPr lang="ko-KR" alt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호빙기를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10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여대 보유하고 있습니다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2860176" y="2872536"/>
            <a:ext cx="1296000" cy="400050"/>
            <a:chOff x="755736" y="3075806"/>
            <a:chExt cx="1440000" cy="400050"/>
          </a:xfrm>
        </p:grpSpPr>
        <p:sp>
          <p:nvSpPr>
            <p:cNvPr id="27" name="圆角矩形 26"/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solidFill>
              <a:srgbClr val="58B52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8" name="MH_SubTitle_1"/>
            <p:cNvSpPr/>
            <p:nvPr>
              <p:custDataLst>
                <p:tags r:id="rId12"/>
              </p:custDataLst>
            </p:nvPr>
          </p:nvSpPr>
          <p:spPr>
            <a:xfrm>
              <a:off x="838231" y="3075806"/>
              <a:ext cx="1275010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ko-KR" altLang="en-US" sz="1400" b="1" dirty="0">
                  <a:solidFill>
                    <a:schemeClr val="bg1"/>
                  </a:solidFill>
                  <a:cs typeface="+mn-ea"/>
                  <a:sym typeface="+mn-lt"/>
                </a:rPr>
                <a:t>기어 검사기</a:t>
              </a:r>
              <a:endParaRPr lang="zh-CN" altLang="en-US" sz="1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949822" y="2886184"/>
            <a:ext cx="1296000" cy="400050"/>
            <a:chOff x="755736" y="3075806"/>
            <a:chExt cx="1440000" cy="400050"/>
          </a:xfrm>
        </p:grpSpPr>
        <p:sp>
          <p:nvSpPr>
            <p:cNvPr id="30" name="圆角矩形 29"/>
            <p:cNvSpPr/>
            <p:nvPr/>
          </p:nvSpPr>
          <p:spPr>
            <a:xfrm>
              <a:off x="755736" y="3095831"/>
              <a:ext cx="1440000" cy="360000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31" name="MH_SubTitle_1"/>
            <p:cNvSpPr/>
            <p:nvPr>
              <p:custDataLst>
                <p:tags r:id="rId11"/>
              </p:custDataLst>
            </p:nvPr>
          </p:nvSpPr>
          <p:spPr>
            <a:xfrm>
              <a:off x="838231" y="3075806"/>
              <a:ext cx="1275010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 fontScale="85000" lnSpcReduction="10000"/>
            </a:bodyPr>
            <a:lstStyle/>
            <a:p>
              <a:pPr algn="ctr">
                <a:defRPr/>
              </a:pPr>
              <a:r>
                <a:rPr lang="en-US" altLang="zh-CN" sz="1400" b="1" dirty="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  <a:r>
                <a:rPr lang="ko-KR" altLang="en-US" sz="1400" b="1" dirty="0">
                  <a:solidFill>
                    <a:schemeClr val="bg1"/>
                  </a:solidFill>
                  <a:cs typeface="+mn-ea"/>
                  <a:sym typeface="+mn-lt"/>
                </a:rPr>
                <a:t>차원</a:t>
              </a:r>
              <a:r>
                <a:rPr lang="en-US" altLang="ko-KR" sz="1400" b="1" dirty="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ko-KR" altLang="en-US" sz="1400" b="1" dirty="0">
                  <a:solidFill>
                    <a:schemeClr val="bg1"/>
                  </a:solidFill>
                  <a:cs typeface="+mn-ea"/>
                  <a:sym typeface="+mn-lt"/>
                </a:rPr>
                <a:t>측정기</a:t>
              </a:r>
              <a:endParaRPr lang="zh-CN" altLang="en-US" sz="1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039469" y="2866159"/>
            <a:ext cx="1296000" cy="400050"/>
            <a:chOff x="755736" y="3075806"/>
            <a:chExt cx="1440000" cy="400050"/>
          </a:xfrm>
        </p:grpSpPr>
        <p:sp>
          <p:nvSpPr>
            <p:cNvPr id="33" name="圆角矩形 32"/>
            <p:cNvSpPr/>
            <p:nvPr/>
          </p:nvSpPr>
          <p:spPr>
            <a:xfrm>
              <a:off x="755736" y="3082183"/>
              <a:ext cx="1440000" cy="360000"/>
            </a:xfrm>
            <a:prstGeom prst="roundRect">
              <a:avLst>
                <a:gd name="adj" fmla="val 50000"/>
              </a:avLst>
            </a:prstGeom>
            <a:solidFill>
              <a:srgbClr val="58B52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34" name="MH_SubTitle_1"/>
            <p:cNvSpPr/>
            <p:nvPr>
              <p:custDataLst>
                <p:tags r:id="rId10"/>
              </p:custDataLst>
            </p:nvPr>
          </p:nvSpPr>
          <p:spPr>
            <a:xfrm>
              <a:off x="838231" y="3075806"/>
              <a:ext cx="1275010" cy="400050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defRPr/>
              </a:pPr>
              <a:r>
                <a:rPr lang="ko-KR" altLang="en-US" sz="1400" b="1" dirty="0" err="1">
                  <a:solidFill>
                    <a:schemeClr val="bg1"/>
                  </a:solidFill>
                  <a:cs typeface="+mn-ea"/>
                  <a:sym typeface="+mn-lt"/>
                </a:rPr>
                <a:t>호빙기</a:t>
              </a:r>
              <a:endParaRPr lang="zh-CN" altLang="en-US" sz="1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7" name="图片 6" descr="1564715432(1)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10500" y="69215"/>
            <a:ext cx="1214755" cy="570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9" grpId="0" bldLvl="0" animBg="1"/>
      <p:bldP spid="12" grpId="0" bldLvl="0" animBg="1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3"/>
          <p:cNvSpPr/>
          <p:nvPr/>
        </p:nvSpPr>
        <p:spPr>
          <a:xfrm rot="5400000">
            <a:off x="3559413" y="-3579947"/>
            <a:ext cx="2023136" cy="9141958"/>
          </a:xfrm>
          <a:custGeom>
            <a:avLst/>
            <a:gdLst/>
            <a:ahLst/>
            <a:cxnLst/>
            <a:rect l="l" t="t" r="r" b="b"/>
            <a:pathLst>
              <a:path w="4106963" h="4299942">
                <a:moveTo>
                  <a:pt x="0" y="0"/>
                </a:moveTo>
                <a:lnTo>
                  <a:pt x="3398556" y="0"/>
                </a:lnTo>
                <a:lnTo>
                  <a:pt x="4106964" y="1472607"/>
                </a:lnTo>
                <a:lnTo>
                  <a:pt x="2724810" y="4299942"/>
                </a:lnTo>
                <a:lnTo>
                  <a:pt x="0" y="4299942"/>
                </a:lnTo>
                <a:close/>
              </a:path>
            </a:pathLst>
          </a:custGeom>
          <a:solidFill>
            <a:srgbClr val="58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矩形 3"/>
          <p:cNvSpPr/>
          <p:nvPr/>
        </p:nvSpPr>
        <p:spPr>
          <a:xfrm rot="5400000">
            <a:off x="3574158" y="-3594695"/>
            <a:ext cx="1995686" cy="9144001"/>
          </a:xfrm>
          <a:custGeom>
            <a:avLst/>
            <a:gdLst/>
            <a:ahLst/>
            <a:cxnLst/>
            <a:rect l="l" t="t" r="r" b="b"/>
            <a:pathLst>
              <a:path w="3545129" h="4299942">
                <a:moveTo>
                  <a:pt x="0" y="0"/>
                </a:moveTo>
                <a:lnTo>
                  <a:pt x="2836722" y="0"/>
                </a:lnTo>
                <a:lnTo>
                  <a:pt x="3545130" y="1472607"/>
                </a:lnTo>
                <a:lnTo>
                  <a:pt x="2162976" y="4299942"/>
                </a:lnTo>
                <a:lnTo>
                  <a:pt x="0" y="429994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42667" y="1441475"/>
            <a:ext cx="1045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cs typeface="+mn-ea"/>
                <a:sym typeface="+mn-lt"/>
              </a:rPr>
              <a:t>PART</a:t>
            </a:r>
            <a:endParaRPr lang="zh-CN" altLang="en-US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48064" y="318964"/>
            <a:ext cx="1828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88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63888" y="308337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ko-KR" altLang="en-US" sz="3600" b="1" dirty="0">
                <a:solidFill>
                  <a:srgbClr val="0070C0"/>
                </a:solidFill>
                <a:cs typeface="+mn-ea"/>
                <a:sym typeface="+mn-lt"/>
              </a:rPr>
              <a:t>제품소개</a:t>
            </a:r>
            <a:endParaRPr lang="zh-CN" altLang="en-US" sz="3600" b="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1800" y="3738322"/>
            <a:ext cx="1415089" cy="291893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pPr marL="171450" indent="-171450"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ko-KR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주력제품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30500" y="3730627"/>
            <a:ext cx="1415089" cy="290195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pPr marL="171450" indent="-171450"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ko-KR" altLang="en-US" sz="15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제품전시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92080" y="3730627"/>
            <a:ext cx="1415089" cy="290195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pPr marL="171450" indent="-171450"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ko-KR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제품특성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1800" y="4064668"/>
            <a:ext cx="1415089" cy="290195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pPr marL="171450" indent="-171450"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en-US" altLang="zh-CN" sz="15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A/S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086124" y="2188666"/>
            <a:ext cx="971753" cy="876145"/>
            <a:chOff x="5076056" y="2138335"/>
            <a:chExt cx="428348" cy="386204"/>
          </a:xfrm>
        </p:grpSpPr>
        <p:sp>
          <p:nvSpPr>
            <p:cNvPr id="16" name="Freeform 5"/>
            <p:cNvSpPr/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KSO_Shape"/>
            <p:cNvSpPr/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8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8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8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8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8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/>
      <p:bldP spid="23" grpId="0"/>
      <p:bldP spid="24" grpId="0"/>
      <p:bldP spid="25" grpId="0"/>
      <p:bldP spid="29" grpId="0"/>
      <p:bldP spid="30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/>
          <p:nvPr>
            <p:custDataLst>
              <p:tags r:id="rId2"/>
            </p:custDataLst>
          </p:nvPr>
        </p:nvSpPr>
        <p:spPr>
          <a:xfrm>
            <a:off x="837091" y="987574"/>
            <a:ext cx="3888804" cy="2448272"/>
          </a:xfrm>
          <a:prstGeom prst="rect">
            <a:avLst/>
          </a:prstGeom>
          <a:solidFill>
            <a:srgbClr val="EEEEEE"/>
          </a:solidFill>
          <a:ln w="9525">
            <a:solidFill>
              <a:srgbClr val="E0E0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MH_Picture_1"/>
          <p:cNvSpPr/>
          <p:nvPr>
            <p:custDataLst>
              <p:tags r:id="rId3"/>
            </p:custDataLst>
          </p:nvPr>
        </p:nvSpPr>
        <p:spPr>
          <a:xfrm>
            <a:off x="914400" y="1059582"/>
            <a:ext cx="3710466" cy="2290986"/>
          </a:xfrm>
          <a:prstGeom prst="rect">
            <a:avLst/>
          </a:prstGeom>
          <a:blipFill dpi="0"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932" tIns="50964" rIns="101932" bIns="50964"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000" dirty="0">
                <a:latin typeface="+mn-lt"/>
                <a:ea typeface="+mn-ea"/>
                <a:cs typeface="+mn-ea"/>
                <a:sym typeface="+mn-lt"/>
              </a:rPr>
              <a:t>주력제품</a:t>
            </a:r>
            <a:r>
              <a:rPr lang="zh-CN" altLang="en-US" sz="20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(Flagship Product)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MH_Text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09802" y="3507854"/>
            <a:ext cx="4122238" cy="144016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932" tIns="50964" rIns="101932" bIns="50964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 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당사는 고정밀도의 </a:t>
            </a:r>
            <a:r>
              <a:rPr lang="ko-KR" alt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유성치차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 감속기 제품을 주력으로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,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시종일관 고객의 눈높이에서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ea"/>
                <a:sym typeface="+mn-lt"/>
              </a:rPr>
              <a:t>좋은 파트너쉽과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고객 우선을 위해 최선을 다하고 있습니다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또한 감속기 기술에 있어서 끊임없이 노력하여 품질이 높고 가격 경쟁력이 있는 제품을 제공 할 수 있습니다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graphicFrame>
        <p:nvGraphicFramePr>
          <p:cNvPr id="35" name="组合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700155"/>
              </p:ext>
            </p:extLst>
          </p:nvPr>
        </p:nvGraphicFramePr>
        <p:xfrm>
          <a:off x="5165548" y="1059582"/>
          <a:ext cx="3168650" cy="3528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43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34290" marB="34290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Spec.</a:t>
                      </a:r>
                    </a:p>
                  </a:txBody>
                  <a:tcPr marT="34290" marB="34290" anchor="ctr" horzOverflow="overflow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7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ko-KR" altLang="en-US" sz="1500" dirty="0">
                          <a:ln>
                            <a:noFill/>
                          </a:ln>
                          <a:effectLst/>
                          <a:sym typeface="+mn-lt"/>
                        </a:rPr>
                        <a:t>규격</a:t>
                      </a:r>
                      <a:endParaRPr lang="en-US" altLang="zh-CN" sz="150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+mn-cs"/>
                        <a:sym typeface="+mn-lt"/>
                      </a:endParaRPr>
                    </a:p>
                  </a:txBody>
                  <a:tcPr marT="34290" marB="3429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42-420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ko-KR" altLang="en-US" sz="1500" dirty="0">
                          <a:ln>
                            <a:noFill/>
                          </a:ln>
                          <a:effectLst/>
                          <a:sym typeface="+mn-lt"/>
                        </a:rPr>
                        <a:t>사용온도</a:t>
                      </a:r>
                      <a:endParaRPr lang="zh-CN" altLang="en-US" sz="1500" dirty="0">
                        <a:ln>
                          <a:noFill/>
                        </a:ln>
                        <a:effectLst/>
                        <a:sym typeface="+mn-lt"/>
                      </a:endParaRPr>
                    </a:p>
                  </a:txBody>
                  <a:tcPr marT="34290" marB="3429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-15℃ ~ 90℃</a:t>
                      </a:r>
                    </a:p>
                  </a:txBody>
                  <a:tcPr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ko-KR" altLang="en-US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색상</a:t>
                      </a:r>
                      <a:endParaRPr kumimoji="0" lang="zh-CN" altLang="en-US" sz="1500" u="none" strike="noStrike" cap="none" normalizeH="0" baseline="0" dirty="0">
                        <a:ln>
                          <a:noFill/>
                        </a:ln>
                        <a:effectLst/>
                        <a:sym typeface="+mn-lt"/>
                      </a:endParaRPr>
                    </a:p>
                  </a:txBody>
                  <a:tcPr marT="34290" marB="3429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ko-KR" altLang="en-US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골드</a:t>
                      </a:r>
                      <a:r>
                        <a:rPr kumimoji="0" lang="en-US" altLang="ko-K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, </a:t>
                      </a:r>
                      <a:r>
                        <a:rPr kumimoji="0" lang="ko-KR" altLang="en-US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블랙</a:t>
                      </a:r>
                      <a:endParaRPr kumimoji="0" lang="en-US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ko-KR" altLang="en-US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+mn-lt"/>
                        </a:rPr>
                        <a:t>사용수명</a:t>
                      </a:r>
                      <a:endParaRPr kumimoji="0" lang="zh-CN" altLang="en-US" sz="1500" u="none" strike="noStrike" cap="none" normalizeH="0" baseline="0" dirty="0">
                        <a:ln>
                          <a:noFill/>
                        </a:ln>
                        <a:effectLst/>
                        <a:sym typeface="+mn-lt"/>
                      </a:endParaRPr>
                    </a:p>
                  </a:txBody>
                  <a:tcPr marT="34290" marB="3429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500" dirty="0">
                          <a:ln>
                            <a:noFill/>
                          </a:ln>
                          <a:effectLst/>
                          <a:sym typeface="+mn-lt"/>
                        </a:rPr>
                        <a:t>20000h</a:t>
                      </a:r>
                      <a:endParaRPr kumimoji="0" lang="en-US" altLang="zh-CN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ko-KR" altLang="en-US" sz="1500" dirty="0">
                          <a:ln>
                            <a:noFill/>
                          </a:ln>
                          <a:effectLst/>
                          <a:sym typeface="+mn-lt"/>
                        </a:rPr>
                        <a:t>소음</a:t>
                      </a:r>
                      <a:endParaRPr kumimoji="0" lang="zh-CN" altLang="en-US" sz="1500" u="none" strike="noStrike" cap="none" normalizeH="0" baseline="0" dirty="0">
                        <a:ln>
                          <a:noFill/>
                        </a:ln>
                        <a:effectLst/>
                        <a:sym typeface="+mn-lt"/>
                      </a:endParaRPr>
                    </a:p>
                  </a:txBody>
                  <a:tcPr marT="34290" marB="3429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58db</a:t>
                      </a:r>
                    </a:p>
                  </a:txBody>
                  <a:tcPr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图片 6" descr="1564715432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7485" y="26670"/>
            <a:ext cx="1214755" cy="570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ldLvl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000" dirty="0">
                <a:latin typeface="+mn-lt"/>
                <a:ea typeface="+mn-ea"/>
                <a:cs typeface="+mn-ea"/>
                <a:sym typeface="+mn-lt"/>
              </a:rPr>
              <a:t>제품전시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(Product display)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35758" y="1059582"/>
            <a:ext cx="1368152" cy="111898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447674" y="1048787"/>
            <a:ext cx="1368152" cy="111898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46450" y="1059582"/>
            <a:ext cx="1368152" cy="111898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449488" y="1059582"/>
            <a:ext cx="1368152" cy="1118985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35758" y="2167679"/>
            <a:ext cx="1368152" cy="422275"/>
          </a:xfrm>
          <a:prstGeom prst="rect">
            <a:avLst/>
          </a:prstGeom>
          <a:solidFill>
            <a:srgbClr val="0070C0"/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HPE</a:t>
            </a:r>
            <a:r>
              <a:rPr lang="ko-KR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시리즈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스퍼기어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시리즈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948264" y="1059582"/>
            <a:ext cx="1368152" cy="1118985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47674" y="2167679"/>
            <a:ext cx="1368152" cy="422275"/>
          </a:xfrm>
          <a:prstGeom prst="rect">
            <a:avLst/>
          </a:prstGeom>
          <a:solidFill>
            <a:srgbClr val="58B525"/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HPF</a:t>
            </a:r>
            <a:r>
              <a:rPr lang="ko-KR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시리즈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스퍼기어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시리즈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946450" y="2169104"/>
            <a:ext cx="1368152" cy="422275"/>
          </a:xfrm>
          <a:prstGeom prst="rect">
            <a:avLst/>
          </a:prstGeom>
          <a:solidFill>
            <a:srgbClr val="0070C0"/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RPE</a:t>
            </a:r>
            <a:r>
              <a:rPr lang="ko-KR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시리즈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스퍼기어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시리즈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49488" y="2169104"/>
            <a:ext cx="1368152" cy="422275"/>
          </a:xfrm>
          <a:prstGeom prst="rect">
            <a:avLst/>
          </a:prstGeom>
          <a:solidFill>
            <a:srgbClr val="58B525"/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RPF</a:t>
            </a:r>
            <a:r>
              <a:rPr lang="ko-KR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시리즈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스퍼기어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시리즈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48264" y="2171951"/>
            <a:ext cx="1368152" cy="423193"/>
          </a:xfrm>
          <a:prstGeom prst="rect">
            <a:avLst/>
          </a:prstGeom>
          <a:solidFill>
            <a:srgbClr val="0070C0"/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HZT</a:t>
            </a:r>
            <a:r>
              <a:rPr lang="ko-KR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시리즈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정밀 방향전환 시리즈</a:t>
            </a:r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35758" y="2836388"/>
            <a:ext cx="1368152" cy="1118985"/>
          </a:xfrm>
          <a:prstGeom prst="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447674" y="2836388"/>
            <a:ext cx="1368152" cy="1118985"/>
          </a:xfrm>
          <a:prstGeom prst="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946450" y="2836388"/>
            <a:ext cx="1368152" cy="1118985"/>
          </a:xfrm>
          <a:prstGeom prst="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449488" y="2836388"/>
            <a:ext cx="1368152" cy="1118985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35758" y="3944485"/>
            <a:ext cx="1368152" cy="422275"/>
          </a:xfrm>
          <a:prstGeom prst="rect">
            <a:avLst/>
          </a:prstGeom>
          <a:solidFill>
            <a:srgbClr val="0070C0"/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HVB</a:t>
            </a:r>
            <a:r>
              <a:rPr lang="ko-KR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시리즈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고정밀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ko-KR" altLang="en-US" sz="1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헤리컬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시리즈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948264" y="2836388"/>
            <a:ext cx="1368152" cy="1118985"/>
          </a:xfrm>
          <a:prstGeom prst="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400"/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47674" y="3944485"/>
            <a:ext cx="1368152" cy="422275"/>
          </a:xfrm>
          <a:prstGeom prst="rect">
            <a:avLst/>
          </a:prstGeom>
          <a:solidFill>
            <a:srgbClr val="58B525"/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HVL</a:t>
            </a:r>
            <a:r>
              <a:rPr lang="ko-KR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시리즈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고정밀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ko-KR" altLang="en-US" sz="1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헤리컬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시리즈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46450" y="3945909"/>
            <a:ext cx="1368152" cy="422275"/>
          </a:xfrm>
          <a:prstGeom prst="rect">
            <a:avLst/>
          </a:prstGeom>
          <a:solidFill>
            <a:srgbClr val="0070C0"/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HVT</a:t>
            </a:r>
            <a:r>
              <a:rPr lang="ko-KR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시리즈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고정밀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ko-KR" altLang="en-US" sz="1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헤리컬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시리즈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49488" y="3945909"/>
            <a:ext cx="1368152" cy="422275"/>
          </a:xfrm>
          <a:prstGeom prst="rect">
            <a:avLst/>
          </a:prstGeom>
          <a:solidFill>
            <a:srgbClr val="58B525"/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RVB</a:t>
            </a:r>
            <a:r>
              <a:rPr lang="ko-KR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시리즈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고정밀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ko-KR" altLang="en-US" sz="1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헤리컬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시리즈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48264" y="3948757"/>
            <a:ext cx="1368152" cy="422275"/>
          </a:xfrm>
          <a:prstGeom prst="rect">
            <a:avLst/>
          </a:prstGeom>
          <a:solidFill>
            <a:srgbClr val="0070C0"/>
          </a:solidFill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RVT</a:t>
            </a:r>
            <a:r>
              <a:rPr lang="ko-KR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시리즈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ko-KR" altLang="en-US" sz="1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고정밀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ko-KR" altLang="en-US" sz="1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헤리컬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ko-KR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시리즈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1564715432(1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17485" y="26670"/>
            <a:ext cx="1214755" cy="570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000" dirty="0">
                <a:latin typeface="+mn-lt"/>
                <a:ea typeface="+mn-ea"/>
                <a:cs typeface="+mn-ea"/>
                <a:sym typeface="+mn-lt"/>
              </a:rPr>
              <a:t>제품특성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(Product features)</a:t>
            </a:r>
            <a:endParaRPr lang="zh-CN" altLang="en-US" sz="1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椭圆 54"/>
          <p:cNvSpPr/>
          <p:nvPr/>
        </p:nvSpPr>
        <p:spPr>
          <a:xfrm>
            <a:off x="2980063" y="1730275"/>
            <a:ext cx="3477652" cy="1802173"/>
          </a:xfrm>
          <a:custGeom>
            <a:avLst/>
            <a:gdLst>
              <a:gd name="connsiteX0" fmla="*/ 48756 w 3477652"/>
              <a:gd name="connsiteY0" fmla="*/ 5796 h 1802173"/>
              <a:gd name="connsiteX1" fmla="*/ 3474665 w 3477652"/>
              <a:gd name="connsiteY1" fmla="*/ 47047 h 1802173"/>
              <a:gd name="connsiteX2" fmla="*/ 1727334 w 3477652"/>
              <a:gd name="connsiteY2" fmla="*/ 1801252 h 1802173"/>
              <a:gd name="connsiteX3" fmla="*/ 48756 w 3477652"/>
              <a:gd name="connsiteY3" fmla="*/ 5796 h 1802173"/>
              <a:gd name="connsiteX4" fmla="*/ 0 w 3439659"/>
              <a:gd name="connsiteY4" fmla="*/ 1719830 h 3439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651" h="1802173">
                <a:moveTo>
                  <a:pt x="48756" y="5796"/>
                </a:moveTo>
                <a:cubicBezTo>
                  <a:pt x="305602" y="15937"/>
                  <a:pt x="3181151" y="-33335"/>
                  <a:pt x="3474665" y="47047"/>
                </a:cubicBezTo>
                <a:cubicBezTo>
                  <a:pt x="3527547" y="271809"/>
                  <a:pt x="2875835" y="1753126"/>
                  <a:pt x="1727334" y="1801252"/>
                </a:cubicBezTo>
                <a:cubicBezTo>
                  <a:pt x="578833" y="1849378"/>
                  <a:pt x="-208090" y="-4345"/>
                  <a:pt x="48756" y="5796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647561" y="1550001"/>
            <a:ext cx="190821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2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+mn-lt"/>
              </a:rPr>
              <a:t>가볍지만 강력함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3197818" y="1726292"/>
            <a:ext cx="1499148" cy="10543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4070654" y="1726293"/>
            <a:ext cx="626312" cy="17794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 flipV="1">
            <a:off x="4696969" y="1726318"/>
            <a:ext cx="670571" cy="17171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 flipV="1">
            <a:off x="4696966" y="1726292"/>
            <a:ext cx="1465240" cy="10543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2998423" y="2382814"/>
            <a:ext cx="660132" cy="660132"/>
          </a:xfrm>
          <a:prstGeom prst="ellipse">
            <a:avLst/>
          </a:prstGeom>
          <a:solidFill>
            <a:srgbClr val="58B5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prstClr val="white"/>
                </a:solidFill>
                <a:cs typeface="+mn-ea"/>
                <a:sym typeface="+mn-lt"/>
              </a:rPr>
              <a:t>02</a:t>
            </a:r>
            <a:endParaRPr lang="zh-CN" altLang="en-US" b="1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779912" y="3113374"/>
            <a:ext cx="660132" cy="66013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prstClr val="white"/>
                </a:solidFill>
                <a:cs typeface="+mn-ea"/>
                <a:sym typeface="+mn-lt"/>
              </a:rPr>
              <a:t>03</a:t>
            </a:r>
            <a:endParaRPr lang="zh-CN" altLang="en-US" b="1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032252" y="3079635"/>
            <a:ext cx="660132" cy="660132"/>
          </a:xfrm>
          <a:prstGeom prst="ellipse">
            <a:avLst/>
          </a:prstGeom>
          <a:solidFill>
            <a:srgbClr val="58B5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b="1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785694" y="2285955"/>
            <a:ext cx="660132" cy="660132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prstClr val="white"/>
                </a:solidFill>
                <a:cs typeface="+mn-ea"/>
                <a:sym typeface="+mn-lt"/>
              </a:rPr>
              <a:t>05</a:t>
            </a:r>
            <a:endParaRPr lang="zh-CN" altLang="en-US" b="1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084168" y="1418240"/>
            <a:ext cx="660132" cy="660132"/>
          </a:xfrm>
          <a:prstGeom prst="ellipse">
            <a:avLst/>
          </a:prstGeom>
          <a:solidFill>
            <a:srgbClr val="58B5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prstClr val="white"/>
                </a:solidFill>
                <a:cs typeface="+mn-ea"/>
                <a:sym typeface="+mn-lt"/>
              </a:rPr>
              <a:t>06</a:t>
            </a:r>
            <a:endParaRPr lang="zh-CN" altLang="en-US" b="1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717706" y="1406837"/>
            <a:ext cx="660132" cy="66013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prstClr val="white"/>
                </a:solidFill>
                <a:cs typeface="+mn-ea"/>
                <a:sym typeface="+mn-lt"/>
              </a:rPr>
              <a:t>01</a:t>
            </a:r>
            <a:endParaRPr lang="zh-CN" altLang="en-US" b="1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34"/>
          <p:cNvSpPr txBox="1"/>
          <p:nvPr/>
        </p:nvSpPr>
        <p:spPr>
          <a:xfrm>
            <a:off x="467544" y="1829291"/>
            <a:ext cx="208823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기존 일반 감속기 제품보다 약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25% 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가벼워졌지만 강력하고 유연성이 뛰어납니다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TextBox 35"/>
          <p:cNvSpPr txBox="1"/>
          <p:nvPr/>
        </p:nvSpPr>
        <p:spPr>
          <a:xfrm>
            <a:off x="1079609" y="2702129"/>
            <a:ext cx="190821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>
              <a:buClr>
                <a:srgbClr val="58B525"/>
              </a:buClr>
              <a:buFont typeface="Wingdings" panose="05000000000000000000" pitchFamily="2" charset="2"/>
              <a:buChar char="u"/>
            </a:pPr>
            <a:r>
              <a:rPr lang="ko-KR" altLang="en-US">
                <a:solidFill>
                  <a:schemeClr val="tx1">
                    <a:lumMod val="65000"/>
                    <a:lumOff val="35000"/>
                  </a:schemeClr>
                </a:solidFill>
                <a:sym typeface="+mn-lt"/>
              </a:rPr>
              <a:t>고효율 및 신뢰성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17" name="TextBox 36"/>
          <p:cNvSpPr txBox="1"/>
          <p:nvPr/>
        </p:nvSpPr>
        <p:spPr>
          <a:xfrm>
            <a:off x="796200" y="2981419"/>
            <a:ext cx="22276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강력한 성능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,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합리적인 가격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!</a:t>
            </a:r>
          </a:p>
          <a:p>
            <a:pPr algn="r">
              <a:defRPr/>
            </a:pP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합리적인 가격과 고성능의 조화를 완벽하게 이뤄냈습니다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TextBox 37"/>
          <p:cNvSpPr txBox="1"/>
          <p:nvPr/>
        </p:nvSpPr>
        <p:spPr>
          <a:xfrm>
            <a:off x="2159912" y="3638233"/>
            <a:ext cx="162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+mn-lt"/>
              </a:rPr>
              <a:t>편리한 설치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19" name="TextBox 38"/>
          <p:cNvSpPr txBox="1"/>
          <p:nvPr/>
        </p:nvSpPr>
        <p:spPr>
          <a:xfrm>
            <a:off x="1890738" y="3917522"/>
            <a:ext cx="18891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제한된 공간에서도 편리하게 설치 할 수 있습니다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TextBox 39"/>
          <p:cNvSpPr txBox="1"/>
          <p:nvPr/>
        </p:nvSpPr>
        <p:spPr>
          <a:xfrm>
            <a:off x="5436096" y="3657887"/>
            <a:ext cx="162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buClr>
                <a:srgbClr val="58B525"/>
              </a:buClr>
              <a:buFont typeface="Wingdings" panose="05000000000000000000" pitchFamily="2" charset="2"/>
              <a:buChar char="u"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+mn-lt"/>
              </a:rPr>
              <a:t>저소음 운행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21" name="TextBox 40"/>
          <p:cNvSpPr txBox="1"/>
          <p:nvPr/>
        </p:nvSpPr>
        <p:spPr>
          <a:xfrm>
            <a:off x="5472100" y="3937802"/>
            <a:ext cx="226825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고정밀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설계를 통해 다른 소음 감소 장치를 할 필요가 없어 비용 절감에 도움이 됩니다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TextBox 41"/>
          <p:cNvSpPr txBox="1"/>
          <p:nvPr/>
        </p:nvSpPr>
        <p:spPr>
          <a:xfrm>
            <a:off x="6336030" y="2571750"/>
            <a:ext cx="2489200" cy="288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+mn-lt"/>
              </a:rPr>
              <a:t>고강성과 </a:t>
            </a:r>
            <a:r>
              <a:rPr lang="ko-KR" altLang="en-US" dirty="0" err="1">
                <a:solidFill>
                  <a:schemeClr val="tx1">
                    <a:lumMod val="65000"/>
                    <a:lumOff val="35000"/>
                  </a:schemeClr>
                </a:solidFill>
                <a:sym typeface="+mn-lt"/>
              </a:rPr>
              <a:t>긴수명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23" name="TextBox 42"/>
          <p:cNvSpPr txBox="1"/>
          <p:nvPr/>
        </p:nvSpPr>
        <p:spPr>
          <a:xfrm>
            <a:off x="6300192" y="2859782"/>
            <a:ext cx="27320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모든 기어에 열처리를 진행하여 강도를 높이고 최적화된 윤활 기능과 마찰에 의한 베어링 손실을 줄인 설계를 통해 제품 수명을 향상 시켰습니다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TextBox 43"/>
          <p:cNvSpPr txBox="1"/>
          <p:nvPr/>
        </p:nvSpPr>
        <p:spPr>
          <a:xfrm>
            <a:off x="6732239" y="1699670"/>
            <a:ext cx="176419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buClr>
                <a:srgbClr val="58B525"/>
              </a:buClr>
              <a:buFont typeface="Wingdings" panose="05000000000000000000" pitchFamily="2" charset="2"/>
              <a:buChar char="u"/>
            </a:pPr>
            <a:r>
              <a: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+mn-lt"/>
              </a:rPr>
              <a:t>높은 하중 성능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sym typeface="+mn-lt"/>
            </a:endParaRPr>
          </a:p>
        </p:txBody>
      </p:sp>
      <p:sp>
        <p:nvSpPr>
          <p:cNvPr id="25" name="TextBox 44"/>
          <p:cNvSpPr txBox="1"/>
          <p:nvPr/>
        </p:nvSpPr>
        <p:spPr>
          <a:xfrm>
            <a:off x="6768244" y="1979585"/>
            <a:ext cx="22639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높은 축 </a:t>
            </a:r>
            <a:r>
              <a:rPr lang="ko-KR" alt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방향힘과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길이 </a:t>
            </a:r>
            <a:r>
              <a:rPr lang="ko-KR" alt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방향힘으로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높은 하중을 견딜 수 있습니다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976967" y="987574"/>
            <a:ext cx="1440000" cy="1440000"/>
            <a:chOff x="3832951" y="1054702"/>
            <a:chExt cx="1440000" cy="1440000"/>
          </a:xfrm>
        </p:grpSpPr>
        <p:sp>
          <p:nvSpPr>
            <p:cNvPr id="31" name="椭圆 30"/>
            <p:cNvSpPr/>
            <p:nvPr/>
          </p:nvSpPr>
          <p:spPr>
            <a:xfrm>
              <a:off x="3832951" y="1054702"/>
              <a:ext cx="1440000" cy="1440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28" name="TextBox 21"/>
            <p:cNvSpPr txBox="1"/>
            <p:nvPr/>
          </p:nvSpPr>
          <p:spPr>
            <a:xfrm>
              <a:off x="4204138" y="1420759"/>
              <a:ext cx="697627" cy="70788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defPPr>
                <a:defRPr lang="zh-CN"/>
              </a:defPPr>
              <a:lvl1pPr algn="ctr">
                <a:defRPr sz="1400">
                  <a:solidFill>
                    <a:schemeClr val="lt1"/>
                  </a:solidFill>
                  <a:latin typeface="Impact" panose="020B080603090205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2000" b="1" dirty="0">
                  <a:latin typeface="+mn-lt"/>
                  <a:cs typeface="+mn-ea"/>
                  <a:sym typeface="+mn-lt"/>
                </a:rPr>
                <a:t>제품</a:t>
              </a:r>
              <a:endParaRPr lang="en-US" altLang="ko-KR" sz="2000" b="1" dirty="0">
                <a:latin typeface="+mn-lt"/>
                <a:cs typeface="+mn-ea"/>
                <a:sym typeface="+mn-lt"/>
              </a:endParaRPr>
            </a:p>
            <a:p>
              <a:r>
                <a:rPr lang="ko-KR" altLang="en-US" sz="2000" b="1" dirty="0">
                  <a:latin typeface="+mn-lt"/>
                  <a:cs typeface="+mn-ea"/>
                  <a:sym typeface="+mn-lt"/>
                </a:rPr>
                <a:t>특성</a:t>
              </a:r>
              <a:endParaRPr lang="zh-CN" altLang="en-US" sz="2000" b="1" dirty="0">
                <a:latin typeface="+mn-lt"/>
                <a:cs typeface="+mn-ea"/>
                <a:sym typeface="+mn-lt"/>
              </a:endParaRPr>
            </a:p>
          </p:txBody>
        </p:sp>
      </p:grpSp>
      <p:pic>
        <p:nvPicPr>
          <p:cNvPr id="26" name="图片 25" descr="1564715432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485" y="71120"/>
            <a:ext cx="1214755" cy="570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bldLvl="0" animBg="1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1800" dirty="0">
                <a:latin typeface="+mn-lt"/>
                <a:ea typeface="+mn-ea"/>
                <a:cs typeface="+mn-ea"/>
                <a:sym typeface="+mn-lt"/>
              </a:rPr>
              <a:t>A/S </a:t>
            </a:r>
            <a:r>
              <a:rPr lang="ko-KR" altLang="en-US" sz="2000" dirty="0">
                <a:latin typeface="+mn-lt"/>
                <a:ea typeface="+mn-ea"/>
                <a:cs typeface="+mn-ea"/>
                <a:sym typeface="+mn-lt"/>
              </a:rPr>
              <a:t>서비스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(After-sale service)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067944" y="1527634"/>
            <a:ext cx="4176464" cy="1260139"/>
          </a:xfrm>
          <a:prstGeom prst="roundRect">
            <a:avLst>
              <a:gd name="adj" fmla="val 3888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571999" y="1347614"/>
            <a:ext cx="3245485" cy="36004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ko-KR" sz="1400" b="1" dirty="0">
                <a:cs typeface="+mn-ea"/>
                <a:sym typeface="+mn-lt"/>
              </a:rPr>
              <a:t>1</a:t>
            </a:r>
            <a:r>
              <a:rPr lang="ko-KR" altLang="en-US" sz="1400" b="1" dirty="0">
                <a:cs typeface="+mn-ea"/>
                <a:sym typeface="+mn-lt"/>
              </a:rPr>
              <a:t>년 </a:t>
            </a:r>
            <a:r>
              <a:rPr lang="en-US" altLang="ko-KR" sz="1400" b="1" dirty="0">
                <a:cs typeface="+mn-ea"/>
                <a:sym typeface="+mn-lt"/>
              </a:rPr>
              <a:t>365</a:t>
            </a:r>
            <a:r>
              <a:rPr lang="ko-KR" altLang="en-US" sz="1400" b="1" dirty="0">
                <a:cs typeface="+mn-ea"/>
                <a:sym typeface="+mn-lt"/>
              </a:rPr>
              <a:t>일 연중무휴 전화 서비스</a:t>
            </a:r>
            <a:endParaRPr lang="zh-CN" altLang="en-US" sz="1400" b="1" dirty="0">
              <a:cs typeface="+mn-ea"/>
              <a:sym typeface="+mn-lt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067944" y="3185916"/>
            <a:ext cx="4176464" cy="1330050"/>
          </a:xfrm>
          <a:prstGeom prst="roundRect">
            <a:avLst>
              <a:gd name="adj" fmla="val 6016"/>
            </a:avLst>
          </a:prstGeom>
          <a:noFill/>
          <a:ln w="19050">
            <a:solidFill>
              <a:schemeClr val="bg1">
                <a:lumMod val="75000"/>
              </a:schemeClr>
            </a:solidFill>
          </a:ln>
          <a:effectLst>
            <a:outerShdw blurRad="25400" dist="25400" dir="8100000" algn="tr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4572000" y="3003798"/>
            <a:ext cx="3245484" cy="360040"/>
          </a:xfrm>
          <a:prstGeom prst="roundRect">
            <a:avLst/>
          </a:prstGeom>
          <a:solidFill>
            <a:srgbClr val="58B5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ko-KR" altLang="en-US" sz="1400" b="1" dirty="0">
                <a:cs typeface="+mn-ea"/>
                <a:sym typeface="+mn-lt"/>
              </a:rPr>
              <a:t>품질보증</a:t>
            </a:r>
            <a:r>
              <a:rPr lang="en-US" altLang="ko-KR" sz="1400" b="1" dirty="0">
                <a:cs typeface="+mn-ea"/>
                <a:sym typeface="+mn-lt"/>
              </a:rPr>
              <a:t>1</a:t>
            </a:r>
            <a:r>
              <a:rPr lang="ko-KR" altLang="en-US" sz="1400" b="1" dirty="0">
                <a:cs typeface="+mn-ea"/>
                <a:sym typeface="+mn-lt"/>
              </a:rPr>
              <a:t>년</a:t>
            </a:r>
            <a:r>
              <a:rPr lang="zh-CN" altLang="en-US" sz="1400" b="1" dirty="0">
                <a:cs typeface="+mn-ea"/>
                <a:sym typeface="+mn-lt"/>
              </a:rPr>
              <a:t>，</a:t>
            </a:r>
            <a:r>
              <a:rPr lang="ko-KR" altLang="en-US" sz="1400" b="1" dirty="0">
                <a:cs typeface="+mn-ea"/>
                <a:sym typeface="+mn-lt"/>
              </a:rPr>
              <a:t>평생수리</a:t>
            </a:r>
            <a:endParaRPr lang="zh-CN" altLang="en-US" sz="1400" b="1" dirty="0">
              <a:cs typeface="+mn-ea"/>
              <a:sym typeface="+mn-lt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4200550" y="1781756"/>
            <a:ext cx="3971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1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년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365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일 연중무휴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,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매주 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7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일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x24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시간 전화 서비스 제공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.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고객께서 </a:t>
            </a:r>
            <a:r>
              <a:rPr lang="ko-KR" alt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운행중에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 이상 소음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,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진동등이 발생하면 운행을 중단하고 연락주시면 문제 해결책을 제공 해 드리겠습니다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.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 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347614"/>
            <a:ext cx="3779912" cy="295442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564715432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485" y="26670"/>
            <a:ext cx="1214755" cy="570865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91C4413A-FEDA-DC97-FD85-1BCAE1FDF315}"/>
              </a:ext>
            </a:extLst>
          </p:cNvPr>
          <p:cNvSpPr/>
          <p:nvPr/>
        </p:nvSpPr>
        <p:spPr>
          <a:xfrm>
            <a:off x="4170250" y="3397904"/>
            <a:ext cx="40741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1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년 무상수리 서비스 제공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! 1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년 후 유료 서비스 시행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.</a:t>
            </a:r>
          </a:p>
          <a:p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무상수리 서비스 기간 외 감속기에 문제가 발생하면 수리 비용은 사용자가 부담해야 합니다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.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사용자의 부당한 운행으로 인한 제품 문제가 발생한 경우 수리 비용이 발생 할 수 있습니다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lt"/>
              </a:rPr>
              <a:t>.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5" grpId="0" bldLvl="0" animBg="1"/>
      <p:bldP spid="8" grpId="0" bldLvl="0" animBg="1"/>
      <p:bldP spid="6" grpId="0" bldLvl="0" animBg="1"/>
      <p:bldP spid="10" grpId="0"/>
      <p:bldP spid="3" grpId="0" bldLvl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2411760" y="2005987"/>
            <a:ext cx="4752528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r>
              <a:rPr lang="ko-KR" altLang="en-US" sz="6600" dirty="0">
                <a:solidFill>
                  <a:schemeClr val="accent1"/>
                </a:solidFill>
                <a:cs typeface="+mn-ea"/>
                <a:sym typeface="+mn-lt"/>
              </a:rPr>
              <a:t>감사합니다</a:t>
            </a:r>
            <a:r>
              <a:rPr lang="en-US" altLang="ko-KR" sz="6600" dirty="0">
                <a:solidFill>
                  <a:schemeClr val="accent1"/>
                </a:solidFill>
                <a:cs typeface="+mn-ea"/>
                <a:sym typeface="+mn-lt"/>
              </a:rPr>
              <a:t>!</a:t>
            </a:r>
          </a:p>
          <a:p>
            <a:r>
              <a:rPr lang="zh-CN" altLang="en-US" sz="6600" dirty="0">
                <a:solidFill>
                  <a:schemeClr val="accent1"/>
                </a:solidFill>
                <a:cs typeface="+mn-ea"/>
                <a:sym typeface="+mn-lt"/>
              </a:rPr>
              <a:t> </a:t>
            </a:r>
            <a:r>
              <a:rPr lang="en-US" altLang="zh-CN" sz="6600" dirty="0">
                <a:solidFill>
                  <a:schemeClr val="accent1"/>
                </a:solidFill>
                <a:cs typeface="+mn-ea"/>
                <a:sym typeface="+mn-lt"/>
              </a:rPr>
              <a:t>THANKS!</a:t>
            </a:r>
            <a:endParaRPr lang="zh-CN" altLang="en-US" sz="66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6" name="矩形 3"/>
          <p:cNvSpPr/>
          <p:nvPr/>
        </p:nvSpPr>
        <p:spPr>
          <a:xfrm rot="5400000">
            <a:off x="3559413" y="-3579947"/>
            <a:ext cx="2023136" cy="9141958"/>
          </a:xfrm>
          <a:custGeom>
            <a:avLst/>
            <a:gdLst/>
            <a:ahLst/>
            <a:cxnLst/>
            <a:rect l="l" t="t" r="r" b="b"/>
            <a:pathLst>
              <a:path w="4106963" h="4299942">
                <a:moveTo>
                  <a:pt x="0" y="0"/>
                </a:moveTo>
                <a:lnTo>
                  <a:pt x="3398556" y="0"/>
                </a:lnTo>
                <a:lnTo>
                  <a:pt x="4106964" y="1472607"/>
                </a:lnTo>
                <a:lnTo>
                  <a:pt x="2724810" y="4299942"/>
                </a:lnTo>
                <a:lnTo>
                  <a:pt x="0" y="4299942"/>
                </a:lnTo>
                <a:close/>
              </a:path>
            </a:pathLst>
          </a:custGeom>
          <a:solidFill>
            <a:srgbClr val="58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矩形 3"/>
          <p:cNvSpPr/>
          <p:nvPr/>
        </p:nvSpPr>
        <p:spPr>
          <a:xfrm rot="5400000">
            <a:off x="3574158" y="-3594695"/>
            <a:ext cx="1995686" cy="9144001"/>
          </a:xfrm>
          <a:custGeom>
            <a:avLst/>
            <a:gdLst/>
            <a:ahLst/>
            <a:cxnLst/>
            <a:rect l="l" t="t" r="r" b="b"/>
            <a:pathLst>
              <a:path w="3545129" h="4299942">
                <a:moveTo>
                  <a:pt x="0" y="0"/>
                </a:moveTo>
                <a:lnTo>
                  <a:pt x="2836722" y="0"/>
                </a:lnTo>
                <a:lnTo>
                  <a:pt x="3545130" y="1472607"/>
                </a:lnTo>
                <a:lnTo>
                  <a:pt x="2162976" y="4299942"/>
                </a:lnTo>
                <a:lnTo>
                  <a:pt x="0" y="429994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462762" y="4584303"/>
            <a:ext cx="2896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한버트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(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HANBERT)</a:t>
            </a: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감속기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61175" y="189865"/>
            <a:ext cx="222631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HANBERT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5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6" grpId="0" animBg="1"/>
      <p:bldP spid="17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3"/>
          <p:cNvSpPr/>
          <p:nvPr/>
        </p:nvSpPr>
        <p:spPr>
          <a:xfrm rot="5400000">
            <a:off x="3559413" y="-3579947"/>
            <a:ext cx="2023136" cy="9141958"/>
          </a:xfrm>
          <a:custGeom>
            <a:avLst/>
            <a:gdLst/>
            <a:ahLst/>
            <a:cxnLst/>
            <a:rect l="l" t="t" r="r" b="b"/>
            <a:pathLst>
              <a:path w="4106963" h="4299942">
                <a:moveTo>
                  <a:pt x="0" y="0"/>
                </a:moveTo>
                <a:lnTo>
                  <a:pt x="3398556" y="0"/>
                </a:lnTo>
                <a:lnTo>
                  <a:pt x="4106964" y="1472607"/>
                </a:lnTo>
                <a:lnTo>
                  <a:pt x="2724810" y="4299942"/>
                </a:lnTo>
                <a:lnTo>
                  <a:pt x="0" y="4299942"/>
                </a:lnTo>
                <a:close/>
              </a:path>
            </a:pathLst>
          </a:custGeom>
          <a:solidFill>
            <a:srgbClr val="58B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矩形 3"/>
          <p:cNvSpPr/>
          <p:nvPr/>
        </p:nvSpPr>
        <p:spPr>
          <a:xfrm rot="5400000">
            <a:off x="3574158" y="-3594695"/>
            <a:ext cx="1995686" cy="9144001"/>
          </a:xfrm>
          <a:custGeom>
            <a:avLst/>
            <a:gdLst/>
            <a:ahLst/>
            <a:cxnLst/>
            <a:rect l="l" t="t" r="r" b="b"/>
            <a:pathLst>
              <a:path w="3545129" h="4299942">
                <a:moveTo>
                  <a:pt x="0" y="0"/>
                </a:moveTo>
                <a:lnTo>
                  <a:pt x="2836722" y="0"/>
                </a:lnTo>
                <a:lnTo>
                  <a:pt x="3545130" y="1472607"/>
                </a:lnTo>
                <a:lnTo>
                  <a:pt x="2162976" y="4299942"/>
                </a:lnTo>
                <a:lnTo>
                  <a:pt x="0" y="429994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2667" y="1441475"/>
            <a:ext cx="1045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cs typeface="+mn-ea"/>
                <a:sym typeface="+mn-lt"/>
              </a:rPr>
              <a:t>PART</a:t>
            </a:r>
            <a:endParaRPr lang="zh-CN" altLang="en-US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8064" y="318964"/>
            <a:ext cx="1828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88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3888" y="308337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ko-KR" altLang="en-US" sz="3600" b="1" dirty="0">
                <a:solidFill>
                  <a:srgbClr val="0070C0"/>
                </a:solidFill>
                <a:cs typeface="+mn-ea"/>
                <a:sym typeface="+mn-lt"/>
              </a:rPr>
              <a:t>회사소개</a:t>
            </a:r>
            <a:endParaRPr lang="zh-CN" altLang="en-US" sz="3600" b="1" dirty="0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1800" y="3738322"/>
            <a:ext cx="1415089" cy="291893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pPr marL="171450" indent="-171450"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ko-KR" altLang="en-US" sz="15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회사소개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085617" y="2192460"/>
            <a:ext cx="972766" cy="877058"/>
            <a:chOff x="4634991" y="2138335"/>
            <a:chExt cx="428348" cy="386204"/>
          </a:xfrm>
        </p:grpSpPr>
        <p:sp>
          <p:nvSpPr>
            <p:cNvPr id="25" name="Freeform 5"/>
            <p:cNvSpPr/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0070C0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KSO_Shape"/>
            <p:cNvSpPr/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085617" y="3726985"/>
            <a:ext cx="1415089" cy="291893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pPr marL="171450" indent="-171450"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ko-KR" altLang="en-US" sz="1500" dirty="0" err="1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발전연혁</a:t>
            </a:r>
            <a:endParaRPr lang="zh-CN" altLang="en-US" sz="15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38379" y="3739170"/>
            <a:ext cx="1984375" cy="290195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pPr marL="171450" indent="-171450"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ko-KR" altLang="en-US" sz="15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특허 및 증서</a:t>
            </a:r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71800" y="4107838"/>
            <a:ext cx="1415089" cy="291893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pPr marL="171450" indent="-171450"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ko-KR" altLang="en-US" sz="15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핵심이념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65995" y="4081262"/>
            <a:ext cx="1593279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ko-KR" altLang="en-US" sz="15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브랜드</a:t>
            </a:r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 </a:t>
            </a:r>
            <a:r>
              <a:rPr lang="ko-KR" altLang="en-US" sz="15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경쟁력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4" name="TextBox 27">
            <a:extLst>
              <a:ext uri="{FF2B5EF4-FFF2-40B4-BE49-F238E27FC236}">
                <a16:creationId xmlns:a16="http://schemas.microsoft.com/office/drawing/2014/main" id="{44D7C1EB-9B94-58FC-49C4-0A2418F7EBB7}"/>
              </a:ext>
            </a:extLst>
          </p:cNvPr>
          <p:cNvSpPr txBox="1"/>
          <p:nvPr/>
        </p:nvSpPr>
        <p:spPr>
          <a:xfrm>
            <a:off x="5538379" y="4076566"/>
            <a:ext cx="2345990" cy="291893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/>
          <a:p>
            <a:pPr marL="171450" indent="-171450">
              <a:buClr>
                <a:srgbClr val="0070C0"/>
              </a:buClr>
              <a:buFont typeface="Wingdings" panose="05000000000000000000" pitchFamily="2" charset="2"/>
              <a:buChar char="u"/>
            </a:pPr>
            <a:r>
              <a:rPr lang="ko-KR" altLang="en-US" sz="15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  <a:sym typeface="+mn-lt"/>
              </a:rPr>
              <a:t>생산 설비 및 리스트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0" grpId="0"/>
      <p:bldP spid="11" grpId="0"/>
      <p:bldP spid="12" grpId="0"/>
      <p:bldP spid="13" grpId="0"/>
      <p:bldP spid="27" grpId="0"/>
      <p:bldP spid="28" grpId="0"/>
      <p:bldP spid="29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hanbe\Desktop\6798826.png6798826"/>
          <p:cNvPicPr>
            <a:picLocks noChangeAspect="1" noChangeArrowheads="1"/>
          </p:cNvPicPr>
          <p:nvPr/>
        </p:nvPicPr>
        <p:blipFill>
          <a:blip r:embed="rId5"/>
          <a:srcRect t="304" r="3295" b="990"/>
          <a:stretch>
            <a:fillRect/>
          </a:stretch>
        </p:blipFill>
        <p:spPr bwMode="auto">
          <a:xfrm>
            <a:off x="0" y="1086485"/>
            <a:ext cx="333565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000" dirty="0">
                <a:latin typeface="+mn-lt"/>
                <a:ea typeface="+mn-ea"/>
                <a:cs typeface="+mn-ea"/>
                <a:sym typeface="+mn-lt"/>
              </a:rPr>
              <a:t>회사소개</a:t>
            </a:r>
            <a:r>
              <a:rPr lang="ko-KR" altLang="en-US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(Company profile)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MH_Text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63620" y="1131590"/>
            <a:ext cx="5095875" cy="374441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1708" tIns="50853" rIns="101708" bIns="50853">
            <a:no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  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HANBERT(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심천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) 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정밀전동유한회사는 </a:t>
            </a:r>
            <a:r>
              <a:rPr lang="ko-KR" alt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서보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유성 치차 감속기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, 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유성 치자 감속기를 연구 개발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, 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생산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,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판매에 전념 하고 전동 설비 응용 솔루션  전문 업체 입니다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   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본사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HANBERT(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대만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) 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는 중국 산업 자동화 분야에서 추구하는 정밀 기술에 초점을 맞추고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，</a:t>
            </a:r>
            <a:r>
              <a:rPr lang="ko-KR" alt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고정밀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감속기 제품을 제공하기 위해 중국 심천에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HANBERT(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심천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)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정밀전동유한회사를 설립했습니다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또한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2017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년에 본사의 일부 설비를 새 공장으로 이전하고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, 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다년간의 업무 경험을 가진 직원들을 파견하여 교육 지도 업무를 진행하여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HANBERT(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심천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)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는 완벽한 생산 라인 및 품질 보증 체계를 보유하게 됐습니다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   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당사의 경쟁력은 이 분야의 핵심 기술팀과 선진 가공 설비를 갖추고 있으며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, 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다년간 축적한 선진 기어 기술을 계승하고 발전시킴으로써 미래 지향적이고 산업 자동화 분야의 글로벌 리더가 될 수 있도록 노력하고 있습니다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   “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선진 기술로 세계를 위해 가치를 창조한다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.＂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는 이념으로 끊임없이 노력하여 고객을 위해 최고의 제품과 서비스를 제공 하겠습니다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.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7" name="图片 6" descr="1564715432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7485" y="56669"/>
            <a:ext cx="1214755" cy="570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000" dirty="0">
                <a:latin typeface="+mn-lt"/>
                <a:ea typeface="+mn-ea"/>
                <a:cs typeface="+mn-ea"/>
                <a:sym typeface="+mn-lt"/>
              </a:rPr>
              <a:t>회사소개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(Company profile)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5830" y="699135"/>
            <a:ext cx="3769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dirty="0">
                <a:solidFill>
                  <a:schemeClr val="accent1"/>
                </a:solidFill>
                <a:cs typeface="+mn-ea"/>
                <a:sym typeface="+mn-lt"/>
              </a:rPr>
              <a:t>회사 조직도</a:t>
            </a:r>
            <a:endParaRPr lang="zh-CN" altLang="en-US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7" name="图片 6" descr="1564715432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485" y="56669"/>
            <a:ext cx="1214755" cy="5708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F35EE6A-8637-F1AA-8A2F-F5876792B7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8569"/>
            <a:ext cx="5906081" cy="37074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000" dirty="0" err="1">
                <a:latin typeface="+mn-lt"/>
                <a:ea typeface="+mn-ea"/>
                <a:cs typeface="+mn-ea"/>
                <a:sym typeface="+mn-lt"/>
              </a:rPr>
              <a:t>발전연혁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(Development history)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图片 6" descr="1564715432(1)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17485" y="56669"/>
            <a:ext cx="1214755" cy="570865"/>
          </a:xfrm>
          <a:prstGeom prst="rect">
            <a:avLst/>
          </a:prstGeom>
        </p:spPr>
      </p:pic>
      <p:sp>
        <p:nvSpPr>
          <p:cNvPr id="4" name="任意多边形 1">
            <a:extLst>
              <a:ext uri="{FF2B5EF4-FFF2-40B4-BE49-F238E27FC236}">
                <a16:creationId xmlns:a16="http://schemas.microsoft.com/office/drawing/2014/main" id="{CE8C355B-C0F8-F835-802E-0F02F12ECE6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30822" y="1059582"/>
            <a:ext cx="9185096" cy="3606229"/>
          </a:xfrm>
          <a:custGeom>
            <a:avLst/>
            <a:gdLst>
              <a:gd name="connsiteX0" fmla="*/ 0 w 9185096"/>
              <a:gd name="connsiteY0" fmla="*/ 3606229 h 3606229"/>
              <a:gd name="connsiteX1" fmla="*/ 2619910 w 9185096"/>
              <a:gd name="connsiteY1" fmla="*/ 1489753 h 3606229"/>
              <a:gd name="connsiteX2" fmla="*/ 5856269 w 9185096"/>
              <a:gd name="connsiteY2" fmla="*/ 1869897 h 3606229"/>
              <a:gd name="connsiteX3" fmla="*/ 9185096 w 9185096"/>
              <a:gd name="connsiteY3" fmla="*/ 0 h 360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5096" h="3606229">
                <a:moveTo>
                  <a:pt x="0" y="3606229"/>
                </a:moveTo>
                <a:cubicBezTo>
                  <a:pt x="821932" y="2692685"/>
                  <a:pt x="1643865" y="1779142"/>
                  <a:pt x="2619910" y="1489753"/>
                </a:cubicBezTo>
                <a:cubicBezTo>
                  <a:pt x="3595955" y="1200364"/>
                  <a:pt x="4762071" y="2118189"/>
                  <a:pt x="5856269" y="1869897"/>
                </a:cubicBezTo>
                <a:cubicBezTo>
                  <a:pt x="6950467" y="1621605"/>
                  <a:pt x="8067781" y="810802"/>
                  <a:pt x="9185096" y="0"/>
                </a:cubicBezTo>
              </a:path>
            </a:pathLst>
          </a:cu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F10A9DA-49F1-0DF7-0EAF-C4DC17A473AD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763567" y="2283379"/>
            <a:ext cx="973137" cy="944224"/>
            <a:chOff x="3779838" y="2992462"/>
            <a:chExt cx="973137" cy="973138"/>
          </a:xfrm>
          <a:solidFill>
            <a:schemeClr val="accent1"/>
          </a:solidFill>
        </p:grpSpPr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ADEF62DD-D3CA-1B4A-3B65-71FC63F90706}"/>
                </a:ext>
              </a:extLst>
            </p:cNvPr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3779838" y="2992462"/>
              <a:ext cx="973137" cy="973138"/>
            </a:xfrm>
            <a:prstGeom prst="ellipse">
              <a:avLst/>
            </a:prstGeom>
            <a:solidFill>
              <a:srgbClr val="58B52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 b="1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FC779FD7-CD8D-B64A-3ECD-73EAB82F99CF}"/>
                </a:ext>
              </a:extLst>
            </p:cNvPr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861279" y="3304570"/>
              <a:ext cx="810260" cy="410991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FFFFF"/>
                  </a:solidFill>
                  <a:cs typeface="+mn-ea"/>
                  <a:sym typeface="+mn-lt"/>
                </a:rPr>
                <a:t>2017</a:t>
              </a:r>
              <a:endParaRPr lang="en-US" altLang="ko-KR" sz="20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317C67F-2700-A110-DF47-BB8AF0733EC6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716431" y="2427592"/>
            <a:ext cx="973137" cy="944223"/>
            <a:chOff x="6084888" y="1698650"/>
            <a:chExt cx="973137" cy="973137"/>
          </a:xfrm>
          <a:solidFill>
            <a:schemeClr val="accent1"/>
          </a:solidFill>
        </p:grpSpPr>
        <p:sp>
          <p:nvSpPr>
            <p:cNvPr id="11" name="Oval 20">
              <a:extLst>
                <a:ext uri="{FF2B5EF4-FFF2-40B4-BE49-F238E27FC236}">
                  <a16:creationId xmlns:a16="http://schemas.microsoft.com/office/drawing/2014/main" id="{13D81A43-9C2D-9EA4-E797-94631787D866}"/>
                </a:ext>
              </a:extLst>
            </p:cNvPr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084888" y="1698650"/>
              <a:ext cx="973137" cy="973137"/>
            </a:xfrm>
            <a:prstGeom prst="ellipse">
              <a:avLst/>
            </a:prstGeom>
            <a:solidFill>
              <a:srgbClr val="58B52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 b="1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2" name="Text Box 48">
              <a:extLst>
                <a:ext uri="{FF2B5EF4-FFF2-40B4-BE49-F238E27FC236}">
                  <a16:creationId xmlns:a16="http://schemas.microsoft.com/office/drawing/2014/main" id="{31F96703-9AB1-B895-10FC-FA0D4B2D278D}"/>
                </a:ext>
              </a:extLst>
            </p:cNvPr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166328" y="2010757"/>
              <a:ext cx="810260" cy="4109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>
                  <a:solidFill>
                    <a:srgbClr val="FFFFFF"/>
                  </a:solidFill>
                  <a:cs typeface="+mn-ea"/>
                  <a:sym typeface="+mn-lt"/>
                </a:rPr>
                <a:t>2019</a:t>
              </a:r>
              <a:endParaRPr lang="en-US" altLang="ko-KR" sz="2000" b="1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7C61C6D-3BE9-5E95-EC63-E45447D7AD60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3275876" y="2265927"/>
            <a:ext cx="973138" cy="944224"/>
            <a:chOff x="4930775" y="2344762"/>
            <a:chExt cx="973138" cy="973138"/>
          </a:xfrm>
          <a:solidFill>
            <a:schemeClr val="accent2"/>
          </a:solidFill>
        </p:grpSpPr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7B49D166-A6CA-C2B5-3B99-210A64433A84}"/>
                </a:ext>
              </a:extLst>
            </p:cNvPr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4930775" y="2344762"/>
              <a:ext cx="973138" cy="97313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 b="1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" name="Text Box 49">
              <a:extLst>
                <a:ext uri="{FF2B5EF4-FFF2-40B4-BE49-F238E27FC236}">
                  <a16:creationId xmlns:a16="http://schemas.microsoft.com/office/drawing/2014/main" id="{22000AF1-4491-A7E2-3EE6-CAC9EA0C3B4E}"/>
                </a:ext>
              </a:extLst>
            </p:cNvPr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012217" y="2656870"/>
              <a:ext cx="810260" cy="4109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>
                  <a:solidFill>
                    <a:srgbClr val="FFFFFF"/>
                  </a:solidFill>
                  <a:cs typeface="+mn-ea"/>
                  <a:sym typeface="+mn-lt"/>
                </a:rPr>
                <a:t>2018</a:t>
              </a:r>
              <a:endParaRPr lang="en-US" altLang="ko-KR" sz="2000" b="1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2A6E153-CDFF-93CF-097D-C713F7B4F918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6273826" y="2147536"/>
            <a:ext cx="973138" cy="944224"/>
            <a:chOff x="7235825" y="1049362"/>
            <a:chExt cx="973138" cy="973138"/>
          </a:xfrm>
          <a:solidFill>
            <a:schemeClr val="accent1"/>
          </a:solidFill>
        </p:grpSpPr>
        <p:sp>
          <p:nvSpPr>
            <p:cNvPr id="17" name="Oval 25">
              <a:extLst>
                <a:ext uri="{FF2B5EF4-FFF2-40B4-BE49-F238E27FC236}">
                  <a16:creationId xmlns:a16="http://schemas.microsoft.com/office/drawing/2014/main" id="{54910EA5-69A3-A1FC-1F38-6A457D1A601C}"/>
                </a:ext>
              </a:extLst>
            </p:cNvPr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7235825" y="1049362"/>
              <a:ext cx="973138" cy="97313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 b="1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" name="Text Box 50">
              <a:extLst>
                <a:ext uri="{FF2B5EF4-FFF2-40B4-BE49-F238E27FC236}">
                  <a16:creationId xmlns:a16="http://schemas.microsoft.com/office/drawing/2014/main" id="{43052C2B-F105-6B98-250F-7245B8D695F0}"/>
                </a:ext>
              </a:extLst>
            </p:cNvPr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7317272" y="1361470"/>
              <a:ext cx="810260" cy="4109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>
                  <a:solidFill>
                    <a:srgbClr val="FFFFFF"/>
                  </a:solidFill>
                  <a:cs typeface="+mn-ea"/>
                  <a:sym typeface="+mn-lt"/>
                </a:rPr>
                <a:t>2020</a:t>
              </a:r>
            </a:p>
          </p:txBody>
        </p:sp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2FF80259-56C5-575B-6766-4AD3B6FC5F1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96359" y="1928819"/>
            <a:ext cx="1516836" cy="32502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회사설립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3F0DA5E4-DE57-2785-0C84-A8035D6187E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10927" y="2283151"/>
            <a:ext cx="1548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HANBERT(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심천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) 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설립</a:t>
            </a: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2017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년 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5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월 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5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일</a:t>
            </a:r>
            <a:endParaRPr lang="en-US" altLang="ko-KR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0A3811E-CA69-03E5-472B-E7310BEA2720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467157" y="3147380"/>
            <a:ext cx="973137" cy="944224"/>
            <a:chOff x="3779838" y="2992462"/>
            <a:chExt cx="973137" cy="973138"/>
          </a:xfrm>
          <a:solidFill>
            <a:schemeClr val="accent1"/>
          </a:solidFill>
        </p:grpSpPr>
        <p:sp>
          <p:nvSpPr>
            <p:cNvPr id="22" name="Oval 10">
              <a:extLst>
                <a:ext uri="{FF2B5EF4-FFF2-40B4-BE49-F238E27FC236}">
                  <a16:creationId xmlns:a16="http://schemas.microsoft.com/office/drawing/2014/main" id="{B6168440-EBD5-70A1-8F4A-CF9BEDAFF723}"/>
                </a:ext>
              </a:extLst>
            </p:cNvPr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779838" y="2992462"/>
              <a:ext cx="973137" cy="97313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 b="1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23" name="Text Box 46">
              <a:extLst>
                <a:ext uri="{FF2B5EF4-FFF2-40B4-BE49-F238E27FC236}">
                  <a16:creationId xmlns:a16="http://schemas.microsoft.com/office/drawing/2014/main" id="{5A9B4D42-4E69-C3D0-D4DE-85DD4A9312E2}"/>
                </a:ext>
              </a:extLst>
            </p:cNvPr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861281" y="3304570"/>
              <a:ext cx="810260" cy="410991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>
                  <a:solidFill>
                    <a:srgbClr val="FFFFFF"/>
                  </a:solidFill>
                  <a:cs typeface="+mn-ea"/>
                  <a:sym typeface="+mn-lt"/>
                </a:rPr>
                <a:t>2017</a:t>
              </a:r>
              <a:endParaRPr lang="en-US" altLang="ko-KR" sz="2000" b="1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TextBox 11">
            <a:extLst>
              <a:ext uri="{FF2B5EF4-FFF2-40B4-BE49-F238E27FC236}">
                <a16:creationId xmlns:a16="http://schemas.microsoft.com/office/drawing/2014/main" id="{AD28E158-5495-6CB7-274D-78410688C86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547272" y="1464928"/>
            <a:ext cx="1516836" cy="32502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ko-KR" alt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스퍼기어</a:t>
            </a:r>
            <a:r>
              <a: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출시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E7CAD897-118E-903C-8D32-7CFB0E62193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547565" y="1851645"/>
            <a:ext cx="15770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스퍼기어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ko-KR" alt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유성치차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감속기 시리즈 출시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0792C979-69A8-8E22-C21B-0373B62CCF6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816234" y="3342836"/>
            <a:ext cx="1688119" cy="32502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ko-KR" alt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헤리컬기어</a:t>
            </a:r>
            <a:r>
              <a: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출시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D24112B2-F234-E112-FBE3-1A900212F2D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847691" y="3711773"/>
            <a:ext cx="16881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고정밀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ko-KR" alt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유성치차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ko-KR" alt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헤리컬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감속기 시리즈 출시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3D3AFE9D-B527-62EB-959E-308B6BB01E20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4501723" y="3342836"/>
            <a:ext cx="1561579" cy="32502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ko-KR" altLang="en-US" sz="1600" b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중국 전역 </a:t>
            </a:r>
            <a:r>
              <a: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확산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24615B68-2952-EF26-7441-7C1BA596CF10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4535647" y="3723593"/>
            <a:ext cx="168811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상해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, </a:t>
            </a:r>
            <a:r>
              <a:rPr lang="ko-KR" alt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강소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, 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성도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, 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대련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, </a:t>
            </a:r>
            <a:r>
              <a:rPr lang="ko-KR" alt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하문등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각 지역에 대리상 설립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TextBox 11">
            <a:extLst>
              <a:ext uri="{FF2B5EF4-FFF2-40B4-BE49-F238E27FC236}">
                <a16:creationId xmlns:a16="http://schemas.microsoft.com/office/drawing/2014/main" id="{5ECDF85C-C8E5-DD38-87BB-010DCDFA3F4B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7452395" y="2327437"/>
            <a:ext cx="1516836" cy="325858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미래전망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00AA1693-481B-0C9D-E765-7F47B867F54E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487613" y="2804324"/>
            <a:ext cx="15480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끊임없는 노력과 미래 지향적 연구개발로 글로벌 리더를 꿈꾸다</a:t>
            </a: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!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F4222AB5-588B-FD0F-71EA-E725B5028AC7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5796136" y="1194597"/>
            <a:ext cx="1732915" cy="32502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방향전환기 출시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26D0E26C-151A-BAB5-2263-DE3BF0904F2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5796136" y="1648624"/>
            <a:ext cx="16919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고정밀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ko-KR" alt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헤리컬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</a:t>
            </a:r>
            <a:r>
              <a:rPr lang="ko-KR" alt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베벨기어</a:t>
            </a:r>
            <a:r>
              <a:rPr lang="ko-KR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감속기 시리즈 출시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4F4230EB-A7F7-3801-288E-C3960AC821C0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740936" y="1275067"/>
            <a:ext cx="973137" cy="944223"/>
            <a:chOff x="6084888" y="1698650"/>
            <a:chExt cx="973137" cy="973137"/>
          </a:xfrm>
          <a:solidFill>
            <a:schemeClr val="accent1"/>
          </a:solidFill>
        </p:grpSpPr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F4863C91-2118-5D7F-9587-56171A166CA7}"/>
                </a:ext>
              </a:extLst>
            </p:cNvPr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6084888" y="1698650"/>
              <a:ext cx="973137" cy="973137"/>
            </a:xfrm>
            <a:prstGeom prst="ellipse">
              <a:avLst/>
            </a:prstGeom>
            <a:solidFill>
              <a:srgbClr val="58B52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 b="1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6" name="Text Box 48">
              <a:extLst>
                <a:ext uri="{FF2B5EF4-FFF2-40B4-BE49-F238E27FC236}">
                  <a16:creationId xmlns:a16="http://schemas.microsoft.com/office/drawing/2014/main" id="{84B56181-728C-9CA1-92D8-E02EC4551F85}"/>
                </a:ext>
              </a:extLst>
            </p:cNvPr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212491" y="1995705"/>
              <a:ext cx="697628" cy="412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2000" b="1" dirty="0">
                  <a:solidFill>
                    <a:srgbClr val="FFFFFF"/>
                  </a:solidFill>
                  <a:cs typeface="+mn-ea"/>
                  <a:sym typeface="+mn-lt"/>
                </a:rPr>
                <a:t>미래</a:t>
              </a:r>
              <a:endParaRPr lang="zh-CN" altLang="en-US" sz="20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2094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5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5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6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250"/>
                            </p:stCondLst>
                            <p:childTnLst>
                              <p:par>
                                <p:cTn id="8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9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/>
      <p:bldP spid="20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000" dirty="0">
                <a:latin typeface="+mn-lt"/>
                <a:ea typeface="+mn-ea"/>
                <a:cs typeface="+mn-ea"/>
                <a:sym typeface="+mn-lt"/>
              </a:rPr>
              <a:t>증서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(Certificates)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图片 6" descr="1564715432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485" y="56669"/>
            <a:ext cx="1214755" cy="57086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B557D58-0CCE-316E-0576-1E512731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234" y="2943571"/>
            <a:ext cx="3119254" cy="1936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F2ACBA-D424-8C62-CD55-A14DAC390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5562" y="915566"/>
            <a:ext cx="3128926" cy="2010493"/>
          </a:xfrm>
          <a:prstGeom prst="rect">
            <a:avLst/>
          </a:prstGeom>
        </p:spPr>
      </p:pic>
      <p:pic>
        <p:nvPicPr>
          <p:cNvPr id="37" name="图片 36" descr="HBT-质量体系认证证书照片_00">
            <a:extLst>
              <a:ext uri="{FF2B5EF4-FFF2-40B4-BE49-F238E27FC236}">
                <a16:creationId xmlns:a16="http://schemas.microsoft.com/office/drawing/2014/main" id="{A2C4CB67-9788-2F55-0378-9AEA8A023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907891"/>
            <a:ext cx="2811145" cy="3968115"/>
          </a:xfrm>
          <a:prstGeom prst="rect">
            <a:avLst/>
          </a:prstGeom>
        </p:spPr>
      </p:pic>
      <p:pic>
        <p:nvPicPr>
          <p:cNvPr id="38" name="图片 37" descr="HBT-质量体系认证证书照片_01">
            <a:extLst>
              <a:ext uri="{FF2B5EF4-FFF2-40B4-BE49-F238E27FC236}">
                <a16:creationId xmlns:a16="http://schemas.microsoft.com/office/drawing/2014/main" id="{A40FD923-0AFD-C4E6-F64B-CA2FCF095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0657" y="907891"/>
            <a:ext cx="2825115" cy="398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5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000" dirty="0">
                <a:latin typeface="+mn-lt"/>
                <a:ea typeface="+mn-ea"/>
                <a:cs typeface="+mn-ea"/>
                <a:sym typeface="+mn-lt"/>
              </a:rPr>
              <a:t>특허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(</a:t>
            </a:r>
            <a:r>
              <a:rPr lang="en-US" altLang="zh-CN" sz="1200" dirty="0">
                <a:solidFill>
                  <a:schemeClr val="accent1"/>
                </a:solidFill>
                <a:cs typeface="微软雅黑" panose="020B0503020204020204" pitchFamily="34" charset="-122"/>
                <a:sym typeface="+mn-lt"/>
              </a:rPr>
              <a:t>Patents</a:t>
            </a:r>
            <a:r>
              <a:rPr lang="en-US" altLang="zh-CN" sz="1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)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图片 6" descr="1564715432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485" y="56669"/>
            <a:ext cx="1214755" cy="570865"/>
          </a:xfrm>
          <a:prstGeom prst="rect">
            <a:avLst/>
          </a:prstGeom>
        </p:spPr>
      </p:pic>
      <p:pic>
        <p:nvPicPr>
          <p:cNvPr id="4" name="图片 3" descr="2">
            <a:extLst>
              <a:ext uri="{FF2B5EF4-FFF2-40B4-BE49-F238E27FC236}">
                <a16:creationId xmlns:a16="http://schemas.microsoft.com/office/drawing/2014/main" id="{D61DB23B-D0FD-303F-871E-B7424CB112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6395"/>
          <a:stretch>
            <a:fillRect/>
          </a:stretch>
        </p:blipFill>
        <p:spPr>
          <a:xfrm>
            <a:off x="3995450" y="820063"/>
            <a:ext cx="1330770" cy="1980000"/>
          </a:xfrm>
          <a:prstGeom prst="rect">
            <a:avLst/>
          </a:prstGeom>
        </p:spPr>
      </p:pic>
      <p:pic>
        <p:nvPicPr>
          <p:cNvPr id="5" name="图片 4" descr="3">
            <a:extLst>
              <a:ext uri="{FF2B5EF4-FFF2-40B4-BE49-F238E27FC236}">
                <a16:creationId xmlns:a16="http://schemas.microsoft.com/office/drawing/2014/main" id="{0F956822-A1F1-B988-3C71-994A81071E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5000"/>
          <a:stretch>
            <a:fillRect/>
          </a:stretch>
        </p:blipFill>
        <p:spPr>
          <a:xfrm>
            <a:off x="2411760" y="843558"/>
            <a:ext cx="1309106" cy="1980000"/>
          </a:xfrm>
          <a:prstGeom prst="rect">
            <a:avLst/>
          </a:prstGeom>
        </p:spPr>
      </p:pic>
      <p:pic>
        <p:nvPicPr>
          <p:cNvPr id="8" name="图片 7" descr="4">
            <a:extLst>
              <a:ext uri="{FF2B5EF4-FFF2-40B4-BE49-F238E27FC236}">
                <a16:creationId xmlns:a16="http://schemas.microsoft.com/office/drawing/2014/main" id="{E3C5A4A6-2FBB-19C5-0D56-36296407771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9407"/>
          <a:stretch>
            <a:fillRect/>
          </a:stretch>
        </p:blipFill>
        <p:spPr>
          <a:xfrm>
            <a:off x="5652166" y="863878"/>
            <a:ext cx="1228235" cy="1980000"/>
          </a:xfrm>
          <a:prstGeom prst="rect">
            <a:avLst/>
          </a:prstGeom>
        </p:spPr>
      </p:pic>
      <p:pic>
        <p:nvPicPr>
          <p:cNvPr id="9" name="图片 8" descr="1">
            <a:extLst>
              <a:ext uri="{FF2B5EF4-FFF2-40B4-BE49-F238E27FC236}">
                <a16:creationId xmlns:a16="http://schemas.microsoft.com/office/drawing/2014/main" id="{BD2053DB-C28A-AC6A-45AA-AE90A677EAF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2000"/>
          <a:stretch>
            <a:fillRect/>
          </a:stretch>
        </p:blipFill>
        <p:spPr>
          <a:xfrm>
            <a:off x="755680" y="843558"/>
            <a:ext cx="1426692" cy="1980000"/>
          </a:xfrm>
          <a:prstGeom prst="rect">
            <a:avLst/>
          </a:prstGeom>
        </p:spPr>
      </p:pic>
      <p:pic>
        <p:nvPicPr>
          <p:cNvPr id="10" name="图片 9" descr="5">
            <a:extLst>
              <a:ext uri="{FF2B5EF4-FFF2-40B4-BE49-F238E27FC236}">
                <a16:creationId xmlns:a16="http://schemas.microsoft.com/office/drawing/2014/main" id="{1E494920-9FE6-14AF-2FBD-987B8D3C835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8" b="16407"/>
          <a:stretch>
            <a:fillRect/>
          </a:stretch>
        </p:blipFill>
        <p:spPr>
          <a:xfrm>
            <a:off x="3989100" y="2925723"/>
            <a:ext cx="1328566" cy="1980000"/>
          </a:xfrm>
          <a:prstGeom prst="rect">
            <a:avLst/>
          </a:prstGeom>
        </p:spPr>
      </p:pic>
      <p:pic>
        <p:nvPicPr>
          <p:cNvPr id="11" name="图片 10" descr="6">
            <a:extLst>
              <a:ext uri="{FF2B5EF4-FFF2-40B4-BE49-F238E27FC236}">
                <a16:creationId xmlns:a16="http://schemas.microsoft.com/office/drawing/2014/main" id="{89D8A5E7-9ACF-3830-758F-F2251B71AAB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9210"/>
          <a:stretch>
            <a:fillRect/>
          </a:stretch>
        </p:blipFill>
        <p:spPr>
          <a:xfrm>
            <a:off x="2380010" y="2932073"/>
            <a:ext cx="1377087" cy="1980000"/>
          </a:xfrm>
          <a:prstGeom prst="rect">
            <a:avLst/>
          </a:prstGeom>
        </p:spPr>
      </p:pic>
      <p:pic>
        <p:nvPicPr>
          <p:cNvPr id="12" name="图片 11" descr="7">
            <a:extLst>
              <a:ext uri="{FF2B5EF4-FFF2-40B4-BE49-F238E27FC236}">
                <a16:creationId xmlns:a16="http://schemas.microsoft.com/office/drawing/2014/main" id="{5431573F-B0C4-5E24-70B4-B5AE746C752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680" r="2658" b="20605"/>
          <a:stretch>
            <a:fillRect/>
          </a:stretch>
        </p:blipFill>
        <p:spPr>
          <a:xfrm>
            <a:off x="827435" y="2882543"/>
            <a:ext cx="1326656" cy="1980000"/>
          </a:xfrm>
          <a:prstGeom prst="rect">
            <a:avLst/>
          </a:prstGeom>
        </p:spPr>
      </p:pic>
      <p:pic>
        <p:nvPicPr>
          <p:cNvPr id="13" name="图片 12" descr="8">
            <a:extLst>
              <a:ext uri="{FF2B5EF4-FFF2-40B4-BE49-F238E27FC236}">
                <a16:creationId xmlns:a16="http://schemas.microsoft.com/office/drawing/2014/main" id="{93E87740-207A-7EA8-CAC8-C483FA2CC48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2407" r="681" b="19198"/>
          <a:stretch>
            <a:fillRect/>
          </a:stretch>
        </p:blipFill>
        <p:spPr>
          <a:xfrm>
            <a:off x="5448330" y="2932072"/>
            <a:ext cx="1410049" cy="1980000"/>
          </a:xfrm>
          <a:prstGeom prst="rect">
            <a:avLst/>
          </a:prstGeom>
        </p:spPr>
      </p:pic>
      <p:pic>
        <p:nvPicPr>
          <p:cNvPr id="14" name="图片 13" descr="9">
            <a:extLst>
              <a:ext uri="{FF2B5EF4-FFF2-40B4-BE49-F238E27FC236}">
                <a16:creationId xmlns:a16="http://schemas.microsoft.com/office/drawing/2014/main" id="{F32220E6-8429-0537-D8C5-E96648EEBDA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680" t="5198" r="2658" b="22000"/>
          <a:stretch>
            <a:fillRect/>
          </a:stretch>
        </p:blipFill>
        <p:spPr>
          <a:xfrm>
            <a:off x="7158385" y="2878098"/>
            <a:ext cx="1349431" cy="1980000"/>
          </a:xfrm>
          <a:prstGeom prst="rect">
            <a:avLst/>
          </a:prstGeom>
        </p:spPr>
      </p:pic>
      <p:pic>
        <p:nvPicPr>
          <p:cNvPr id="15" name="图片 14" descr="10">
            <a:extLst>
              <a:ext uri="{FF2B5EF4-FFF2-40B4-BE49-F238E27FC236}">
                <a16:creationId xmlns:a16="http://schemas.microsoft.com/office/drawing/2014/main" id="{1BC8ADC7-94DD-648E-25C5-57B748322E2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6593" b="13605"/>
          <a:stretch>
            <a:fillRect/>
          </a:stretch>
        </p:blipFill>
        <p:spPr>
          <a:xfrm>
            <a:off x="7159655" y="915313"/>
            <a:ext cx="1393977" cy="198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229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35496" y="699542"/>
            <a:ext cx="9073008" cy="4228692"/>
          </a:xfrm>
          <a:prstGeom prst="rect">
            <a:avLst/>
          </a:prstGeom>
          <a:blipFill dpi="0"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2000" dirty="0">
                <a:latin typeface="+mn-lt"/>
                <a:ea typeface="+mn-ea"/>
                <a:cs typeface="+mn-ea"/>
                <a:sym typeface="+mn-lt"/>
              </a:rPr>
              <a:t>핵심이념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(Core concepts)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99592" y="1635647"/>
            <a:ext cx="1304265" cy="1296142"/>
            <a:chOff x="304800" y="673100"/>
            <a:chExt cx="4000500" cy="4000500"/>
          </a:xfrm>
          <a:solidFill>
            <a:srgbClr val="0070C0"/>
          </a:solidFill>
          <a:effectLst/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99592" y="2021944"/>
            <a:ext cx="130426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Detail</a:t>
            </a:r>
            <a:endParaRPr lang="en-US" altLang="ko-KR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Perfect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9337" y="3076967"/>
            <a:ext cx="14784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600"/>
              </a:lnSpc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14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당사 제품 </a:t>
            </a:r>
            <a:r>
              <a:rPr lang="ko-KR" altLang="en-US" sz="14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품질</a:t>
            </a:r>
            <a:endParaRPr lang="en-US" altLang="ko-KR" sz="1400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ko-KR" altLang="en-US" sz="14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당사 서비스 품질</a:t>
            </a:r>
            <a:endParaRPr lang="zh-CN" altLang="en-US" sz="1400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899572" y="1663936"/>
            <a:ext cx="1304265" cy="1296142"/>
            <a:chOff x="304800" y="673100"/>
            <a:chExt cx="4000500" cy="4000500"/>
          </a:xfrm>
          <a:solidFill>
            <a:srgbClr val="58B525"/>
          </a:solidFill>
          <a:effectLst/>
        </p:grpSpPr>
        <p:sp>
          <p:nvSpPr>
            <p:cNvPr id="30" name="同心圆 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899574" y="2021944"/>
            <a:ext cx="130426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고객 우선</a:t>
            </a:r>
            <a:endParaRPr lang="en-US" altLang="ko-KR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파트너쉽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79022" y="3077547"/>
            <a:ext cx="189297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800"/>
              </a:lnSpc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14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고객 우선과</a:t>
            </a:r>
            <a:endParaRPr lang="en-US" altLang="ko-KR" sz="1400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sym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ko-KR" altLang="en-US" sz="14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좋은 파트너쉽은</a:t>
            </a:r>
            <a:endParaRPr lang="en-US" altLang="ko-KR" sz="1400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sym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ko-KR" altLang="en-US" sz="14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당사가 추구하는 </a:t>
            </a:r>
            <a:endParaRPr lang="en-US" altLang="ko-KR" sz="1400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ko-KR" altLang="en-US" sz="14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경영 이념</a:t>
            </a:r>
            <a:endParaRPr lang="zh-CN" altLang="en-US" sz="1400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851911" y="1635647"/>
            <a:ext cx="1304265" cy="1296142"/>
            <a:chOff x="304800" y="673100"/>
            <a:chExt cx="4000500" cy="4000500"/>
          </a:xfrm>
          <a:solidFill>
            <a:srgbClr val="0070C0"/>
          </a:solidFill>
          <a:effectLst/>
        </p:grpSpPr>
        <p:sp>
          <p:nvSpPr>
            <p:cNvPr id="35" name="同心圆 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851911" y="1784939"/>
            <a:ext cx="1304265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고효율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고성능</a:t>
            </a:r>
            <a:endParaRPr lang="en-US" altLang="ko-KR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고강도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ko-KR" altLang="en-US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고정밀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16016" y="3075806"/>
            <a:ext cx="1604946" cy="1138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800"/>
              </a:lnSpc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ko-KR" altLang="en-US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고효율</a:t>
            </a:r>
            <a:endParaRPr lang="en-US" altLang="ko-KR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sym typeface="微软雅黑" panose="020B0503020204020204" pitchFamily="34" charset="-122"/>
            </a:endParaRPr>
          </a:p>
          <a:p>
            <a:pPr algn="ctr"/>
            <a:r>
              <a:rPr lang="ko-KR" altLang="en-US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고성능</a:t>
            </a:r>
            <a:endParaRPr lang="en-US" altLang="ko-KR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sym typeface="微软雅黑" panose="020B0503020204020204" pitchFamily="34" charset="-122"/>
            </a:endParaRPr>
          </a:p>
          <a:p>
            <a:pPr algn="ctr"/>
            <a:r>
              <a:rPr lang="ko-KR" altLang="en-US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고강도</a:t>
            </a:r>
            <a:endParaRPr lang="en-US" altLang="ko-KR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sym typeface="微软雅黑" panose="020B0503020204020204" pitchFamily="34" charset="-122"/>
            </a:endParaRPr>
          </a:p>
          <a:p>
            <a:pPr algn="ctr"/>
            <a:r>
              <a:rPr lang="ko-KR" altLang="en-US" b="1" dirty="0" err="1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고정밀</a:t>
            </a:r>
            <a:r>
              <a:rPr lang="ko-KR" altLang="en-US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 </a:t>
            </a:r>
            <a:endParaRPr lang="en-US" altLang="ko-KR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sym typeface="微软雅黑" panose="020B0503020204020204" pitchFamily="34" charset="-122"/>
            </a:endParaRPr>
          </a:p>
          <a:p>
            <a:pPr algn="ctr"/>
            <a:r>
              <a:rPr lang="ko-KR" altLang="en-US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유성 치차</a:t>
            </a:r>
            <a:r>
              <a:rPr lang="ko-KR" altLang="en-US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감속기</a:t>
            </a:r>
            <a:endParaRPr lang="en-US" altLang="zh-CN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833116" y="1635647"/>
            <a:ext cx="1267276" cy="1296142"/>
            <a:chOff x="304800" y="673100"/>
            <a:chExt cx="4000500" cy="4000500"/>
          </a:xfrm>
          <a:solidFill>
            <a:srgbClr val="58B525"/>
          </a:solidFill>
          <a:effectLst/>
        </p:grpSpPr>
        <p:sp>
          <p:nvSpPr>
            <p:cNvPr id="40" name="同心圆 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464978" y="3075806"/>
            <a:ext cx="1820970" cy="4466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800"/>
              </a:lnSpc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ko-KR" altLang="en-US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혁신적</a:t>
            </a:r>
            <a:r>
              <a:rPr lang="en-US" altLang="ko-KR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·</a:t>
            </a:r>
            <a:r>
              <a:rPr lang="ko-KR" altLang="en-US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창의적</a:t>
            </a:r>
            <a:endParaRPr lang="en-US" altLang="ko-KR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ko-KR" altLang="en-US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주문 제작</a:t>
            </a:r>
            <a:endParaRPr lang="en-US" altLang="zh-CN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 descr="1564715432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485" y="56669"/>
            <a:ext cx="1214755" cy="570865"/>
          </a:xfrm>
          <a:prstGeom prst="rect">
            <a:avLst/>
          </a:prstGeom>
        </p:spPr>
      </p:pic>
      <p:sp>
        <p:nvSpPr>
          <p:cNvPr id="3" name="TextBox 26">
            <a:extLst>
              <a:ext uri="{FF2B5EF4-FFF2-40B4-BE49-F238E27FC236}">
                <a16:creationId xmlns:a16="http://schemas.microsoft.com/office/drawing/2014/main" id="{A9176CCF-8D1F-3938-2143-5B47EF75896A}"/>
              </a:ext>
            </a:extLst>
          </p:cNvPr>
          <p:cNvSpPr txBox="1"/>
          <p:nvPr/>
        </p:nvSpPr>
        <p:spPr>
          <a:xfrm>
            <a:off x="6732240" y="2149066"/>
            <a:ext cx="1448282" cy="2693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Customization</a:t>
            </a:r>
            <a:endParaRPr lang="zh-CN" altLang="en-US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9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4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90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  <p:bldP spid="27" grpId="0"/>
      <p:bldP spid="28" grpId="0"/>
      <p:bldP spid="32" grpId="0"/>
      <p:bldP spid="33" grpId="0"/>
      <p:bldP spid="37" grpId="0"/>
      <p:bldP spid="38" grpId="0"/>
      <p:bldP spid="43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35496" y="699542"/>
            <a:ext cx="9073008" cy="4228692"/>
          </a:xfrm>
          <a:prstGeom prst="rect">
            <a:avLst/>
          </a:prstGeom>
          <a:blipFill dpi="0"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891471" y="1635647"/>
            <a:ext cx="1304265" cy="1296142"/>
            <a:chOff x="304800" y="673100"/>
            <a:chExt cx="4000500" cy="4000500"/>
          </a:xfrm>
          <a:solidFill>
            <a:srgbClr val="0070C0"/>
          </a:solidFill>
          <a:effectLst/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899572" y="1663936"/>
            <a:ext cx="1304265" cy="1296142"/>
            <a:chOff x="304800" y="673100"/>
            <a:chExt cx="4000500" cy="4000500"/>
          </a:xfrm>
          <a:solidFill>
            <a:srgbClr val="58B525"/>
          </a:solidFill>
          <a:effectLst/>
        </p:grpSpPr>
        <p:sp>
          <p:nvSpPr>
            <p:cNvPr id="30" name="同心圆 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851911" y="1635647"/>
            <a:ext cx="1304265" cy="1296142"/>
            <a:chOff x="304800" y="673100"/>
            <a:chExt cx="4000500" cy="4000500"/>
          </a:xfrm>
          <a:solidFill>
            <a:srgbClr val="0070C0"/>
          </a:solidFill>
          <a:effectLst/>
        </p:grpSpPr>
        <p:sp>
          <p:nvSpPr>
            <p:cNvPr id="35" name="同心圆 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833116" y="1635647"/>
            <a:ext cx="1267276" cy="1296142"/>
            <a:chOff x="304800" y="673100"/>
            <a:chExt cx="4000500" cy="4000500"/>
          </a:xfrm>
          <a:solidFill>
            <a:srgbClr val="58B525"/>
          </a:solidFill>
          <a:effectLst/>
        </p:grpSpPr>
        <p:sp>
          <p:nvSpPr>
            <p:cNvPr id="40" name="同心圆 3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7" name="图片 6" descr="1564715432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485" y="56669"/>
            <a:ext cx="1214755" cy="570865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ECB69178-55DD-14E9-0B8C-FA9B3BE48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/>
          <a:lstStyle/>
          <a:p>
            <a:r>
              <a:rPr lang="ko-KR" altLang="en-US" sz="2000" dirty="0">
                <a:latin typeface="+mn-lt"/>
                <a:ea typeface="+mn-ea"/>
                <a:cs typeface="+mn-ea"/>
                <a:sym typeface="+mn-lt"/>
              </a:rPr>
              <a:t>브랜드</a:t>
            </a:r>
            <a:r>
              <a:rPr lang="ko-KR" altLang="en-US" dirty="0">
                <a:latin typeface="+mn-lt"/>
                <a:ea typeface="+mn-ea"/>
                <a:cs typeface="+mn-ea"/>
                <a:sym typeface="+mn-lt"/>
              </a:rPr>
              <a:t> 경쟁력</a:t>
            </a:r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200" dirty="0">
                <a:latin typeface="+mn-lt"/>
                <a:ea typeface="+mn-ea"/>
                <a:cs typeface="+mn-ea"/>
                <a:sym typeface="+mn-lt"/>
              </a:rPr>
              <a:t>(Brand advantage)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DA097A9C-3095-30FC-0C8E-CB06DDD26B2E}"/>
              </a:ext>
            </a:extLst>
          </p:cNvPr>
          <p:cNvSpPr txBox="1"/>
          <p:nvPr/>
        </p:nvSpPr>
        <p:spPr>
          <a:xfrm>
            <a:off x="899592" y="2031161"/>
            <a:ext cx="130426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전문</a:t>
            </a:r>
            <a:endParaRPr lang="en-US" altLang="ko-KR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설계팀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TextBox 31">
            <a:extLst>
              <a:ext uri="{FF2B5EF4-FFF2-40B4-BE49-F238E27FC236}">
                <a16:creationId xmlns:a16="http://schemas.microsoft.com/office/drawing/2014/main" id="{ED967A82-FDFD-3920-DE7E-D9E9E69E4E00}"/>
              </a:ext>
            </a:extLst>
          </p:cNvPr>
          <p:cNvSpPr txBox="1"/>
          <p:nvPr/>
        </p:nvSpPr>
        <p:spPr>
          <a:xfrm>
            <a:off x="2907695" y="1923134"/>
            <a:ext cx="1304265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풍부한</a:t>
            </a:r>
            <a:endParaRPr lang="en-US" altLang="ko-KR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경험</a:t>
            </a:r>
            <a:endParaRPr lang="en-US" altLang="ko-KR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생산력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77307BBB-5B52-C155-5403-BE4778EA4937}"/>
              </a:ext>
            </a:extLst>
          </p:cNvPr>
          <p:cNvSpPr txBox="1"/>
          <p:nvPr/>
        </p:nvSpPr>
        <p:spPr>
          <a:xfrm>
            <a:off x="4823442" y="1923133"/>
            <a:ext cx="1368152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선진</a:t>
            </a:r>
            <a:endParaRPr lang="en-US" altLang="ko-KR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생산</a:t>
            </a:r>
            <a:endParaRPr lang="en-US" altLang="ko-KR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설비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TextBox 41">
            <a:extLst>
              <a:ext uri="{FF2B5EF4-FFF2-40B4-BE49-F238E27FC236}">
                <a16:creationId xmlns:a16="http://schemas.microsoft.com/office/drawing/2014/main" id="{60ED9738-A411-CFFC-CF30-479E2AF3027A}"/>
              </a:ext>
            </a:extLst>
          </p:cNvPr>
          <p:cNvSpPr txBox="1"/>
          <p:nvPr/>
        </p:nvSpPr>
        <p:spPr>
          <a:xfrm>
            <a:off x="6804248" y="1923133"/>
            <a:ext cx="1304265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완벽한</a:t>
            </a:r>
            <a:endParaRPr lang="en-US" altLang="ko-KR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서비스</a:t>
            </a:r>
            <a:endParaRPr lang="en-US" altLang="ko-KR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ko-KR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시스템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11060B65-3C97-ABBF-0556-BEE05C59FEDF}"/>
              </a:ext>
            </a:extLst>
          </p:cNvPr>
          <p:cNvSpPr txBox="1"/>
          <p:nvPr/>
        </p:nvSpPr>
        <p:spPr>
          <a:xfrm>
            <a:off x="323528" y="3044548"/>
            <a:ext cx="226028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600"/>
              </a:lnSpc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당사는 유성 치차 감속기 업계에 </a:t>
            </a:r>
            <a:r>
              <a:rPr lang="en-US" altLang="ko-KR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10</a:t>
            </a:r>
            <a:r>
              <a:rPr lang="ko-KR" altLang="en-US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여년 종사 해 왔고</a:t>
            </a:r>
            <a:endParaRPr lang="en-US" altLang="ko-KR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sym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ko-KR" altLang="en-US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전문 설계팀을 보유하고 있습니다</a:t>
            </a:r>
            <a:r>
              <a:rPr lang="en-US" altLang="ko-KR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.</a:t>
            </a:r>
            <a:endParaRPr lang="zh-CN" altLang="en-US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sym typeface="微软雅黑" panose="020B0503020204020204" pitchFamily="34" charset="-122"/>
            </a:endParaRP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5F361D02-07F9-9DA3-E6B8-CF785C0A5903}"/>
              </a:ext>
            </a:extLst>
          </p:cNvPr>
          <p:cNvSpPr txBox="1"/>
          <p:nvPr/>
        </p:nvSpPr>
        <p:spPr>
          <a:xfrm>
            <a:off x="2529731" y="3044542"/>
            <a:ext cx="204227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800"/>
              </a:lnSpc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연구개발</a:t>
            </a:r>
            <a:r>
              <a:rPr lang="en-US" altLang="ko-KR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·</a:t>
            </a:r>
            <a:r>
              <a:rPr lang="ko-KR" altLang="en-US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제조</a:t>
            </a:r>
            <a:r>
              <a:rPr lang="en-US" altLang="ko-KR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·</a:t>
            </a:r>
            <a:r>
              <a:rPr lang="ko-KR" altLang="en-US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조립</a:t>
            </a:r>
            <a:r>
              <a:rPr lang="en-US" altLang="ko-KR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·</a:t>
            </a:r>
            <a:r>
              <a:rPr lang="ko-KR" altLang="en-US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판매를 </a:t>
            </a:r>
            <a:r>
              <a:rPr lang="ko-KR" altLang="en-US" sz="1200" b="1" dirty="0" err="1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일체화하여</a:t>
            </a:r>
            <a:r>
              <a:rPr lang="ko-KR" altLang="en-US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 제조분야에서 풍부한 경험과 생산력을 갖추고 있습니다</a:t>
            </a:r>
            <a:r>
              <a:rPr lang="en-US" altLang="ko-KR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.</a:t>
            </a:r>
            <a:endParaRPr lang="zh-CN" altLang="en-US" sz="1200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sym typeface="微软雅黑" panose="020B0503020204020204" pitchFamily="34" charset="-122"/>
            </a:endParaRPr>
          </a:p>
        </p:txBody>
      </p:sp>
      <p:sp>
        <p:nvSpPr>
          <p:cNvPr id="14" name="TextBox 37">
            <a:extLst>
              <a:ext uri="{FF2B5EF4-FFF2-40B4-BE49-F238E27FC236}">
                <a16:creationId xmlns:a16="http://schemas.microsoft.com/office/drawing/2014/main" id="{598A7AEF-B678-1D2B-638C-7DCB02ACF355}"/>
              </a:ext>
            </a:extLst>
          </p:cNvPr>
          <p:cNvSpPr txBox="1"/>
          <p:nvPr/>
        </p:nvSpPr>
        <p:spPr>
          <a:xfrm>
            <a:off x="4572000" y="3019775"/>
            <a:ext cx="1988187" cy="1363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800"/>
              </a:lnSpc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ko-KR" altLang="en-US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연마기</a:t>
            </a:r>
            <a:r>
              <a:rPr lang="en-US" altLang="ko-KR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, </a:t>
            </a:r>
            <a:r>
              <a:rPr lang="ko-KR" altLang="en-US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절삭기</a:t>
            </a:r>
            <a:r>
              <a:rPr lang="en-US" altLang="ko-KR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, </a:t>
            </a:r>
            <a:r>
              <a:rPr lang="ko-KR" altLang="en-US" sz="1200" b="1" dirty="0" err="1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호빙기등</a:t>
            </a:r>
            <a:r>
              <a:rPr lang="ko-KR" altLang="en-US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 가공 설비를 보유하고 있으며</a:t>
            </a:r>
            <a:r>
              <a:rPr lang="en-US" altLang="ko-KR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,</a:t>
            </a:r>
          </a:p>
          <a:p>
            <a:pPr algn="ctr"/>
            <a:r>
              <a:rPr lang="ko-KR" altLang="en-US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기어 검사기</a:t>
            </a:r>
            <a:r>
              <a:rPr lang="en-US" altLang="ko-KR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, 3</a:t>
            </a:r>
            <a:r>
              <a:rPr lang="ko-KR" altLang="en-US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차원 </a:t>
            </a:r>
            <a:r>
              <a:rPr lang="ko-KR" altLang="en-US" sz="1200" b="1" dirty="0" err="1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측정기등</a:t>
            </a:r>
            <a:r>
              <a:rPr lang="ko-KR" altLang="en-US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 </a:t>
            </a:r>
            <a:r>
              <a:rPr lang="ko-KR" altLang="en-US" sz="1200" b="1" dirty="0" err="1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고정밀</a:t>
            </a:r>
            <a:r>
              <a:rPr lang="ko-KR" altLang="en-US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 검측</a:t>
            </a:r>
            <a:r>
              <a:rPr lang="en-US" altLang="ko-KR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 </a:t>
            </a:r>
            <a:r>
              <a:rPr lang="ko-KR" altLang="en-US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설비를 보유하여 높은 생산 제조 능력과 검측 제어 능력을 갖추고 있습니다</a:t>
            </a:r>
            <a:r>
              <a:rPr lang="en-US" altLang="ko-KR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sym typeface="微软雅黑" panose="020B0503020204020204" pitchFamily="34" charset="-122"/>
              </a:rPr>
              <a:t>.</a:t>
            </a:r>
          </a:p>
        </p:txBody>
      </p:sp>
      <p:sp>
        <p:nvSpPr>
          <p:cNvPr id="15" name="TextBox 42">
            <a:extLst>
              <a:ext uri="{FF2B5EF4-FFF2-40B4-BE49-F238E27FC236}">
                <a16:creationId xmlns:a16="http://schemas.microsoft.com/office/drawing/2014/main" id="{C7741629-F94F-A223-D978-D1E0CB3C4457}"/>
              </a:ext>
            </a:extLst>
          </p:cNvPr>
          <p:cNvSpPr txBox="1"/>
          <p:nvPr/>
        </p:nvSpPr>
        <p:spPr>
          <a:xfrm>
            <a:off x="6681625" y="3044542"/>
            <a:ext cx="1994831" cy="9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ts val="1800"/>
              </a:lnSpc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ko-KR" altLang="en-US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현대화된 기업 관리 시스템을 통해 고객에게 더욱 편리하고 신속하게 서비스를 제공 할 수 있습니다</a:t>
            </a:r>
            <a:r>
              <a:rPr lang="en-US" altLang="ko-KR" sz="1200" b="1" dirty="0">
                <a:solidFill>
                  <a:srgbClr val="0070C0"/>
                </a:solidFill>
                <a:effectLst>
                  <a:outerShdw blurRad="419100" dir="5400000" sx="93000" sy="93000" algn="ctr" rotWithShape="0">
                    <a:schemeClr val="bg1">
                      <a:alpha val="97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.</a:t>
            </a:r>
            <a:endParaRPr lang="en-US" altLang="zh-CN" sz="1200" b="1" dirty="0">
              <a:solidFill>
                <a:srgbClr val="0070C0"/>
              </a:solidFill>
              <a:effectLst>
                <a:outerShdw blurRad="419100" dir="5400000" sx="93000" sy="93000" algn="ctr" rotWithShape="0">
                  <a:schemeClr val="bg1">
                    <a:alpha val="97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165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60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10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9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4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4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2.0.50727.5485"/>
  <p:tag name="AS_OS" val="Microsoft Windows NT 6.1.7601 Service Pack 1"/>
  <p:tag name="AS_RELEASE_DATE" val="2018.04.09"/>
  <p:tag name="AS_TITLE" val="Aspose.Slides for .NET 2.0"/>
  <p:tag name="AS_VERSION" val="18.4"/>
  <p:tag name="ISPRING_PLAYERS_CUSTOMIZATION" val="UEsDBBQAAgAIACqGsU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qhrF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CqGsUi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Koax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KoaxS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Koax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KoaxSJ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oaxSL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K4axSAXZichKDQAA1SEAABcAAAB1bml2ZXJzYWwvdW5pdmVyc2FsLnBuZ+2a+VdS6/rAqdNpVvNU15xLvXmuOZQnp+NAmROna6UNZk61zLxhgqhoKGLTdUiJopaWiZ6sk+KAqZm6EbBDSR5E6jig4lBxFAXBgRAVkbupzr1r3fVd3z/gLn5gb57ns9/9Ps+73+d5n/1C7rEj/jobjTZCIBAdWIBPMASyBgaBfINcvxbU7Gq6MQGeViUF+3tDKF0mk6CwJvZg4EEIpI6wafnct6C8ISEgNAkC0WVqPqtYyIrzYDs4zOfgicuRkuGjebbyAdYHWdHc6rnV9Trn9ev1U78jntz8/fe7cy7o5+8MWPOuevNPOectLV79c+3W9Tt8bm8pM1Zf+Vn69/0bVNjpLpn7IulHxafSBxc9jydtD/9UTKmUUkRSt4hSSmVL3YMsLlSNla0op5EjGYrhmqZRnDFo0lknP1nFSpDpeTOEH1EPuvyMZKjR1lRm558zhnmpPnWneIOKK41V9vV4qyjsrK/7KlBuQwdl/OFner0bvwaUmu0rCUML4ij14K1/ixN+4DdIuIvFBvB0IMdKI+0iao43AlaDxy1aoAVaoAVaoAVaoAVaoAVaoAVaoAVaoAVaoAVa8L8HUAJz9QJLs2X6HtgK02i8rTRbiuvvaPYOd/p8p9lu3PL/g4/hd/5o4HrxWz/9fvihdSk2UfbGknAJtywwH0WJUL2CKlYooSlMF7yyDzmSJXlhXnszbXmsiaGSBPFbnOI5P4xPI5SVFazM3yTLjy07/M0znmNmXq7jr0svr2SFEahhZpqmYppihBrNGGLkDHbVxIgLMKe6wxvjFw71JKW9mTMXTwTMDSVxG/VmjoSALUryljhIXEMvPgxQryhdpulKaTxP/UEvs99j9tXWMK6Xcipe4EZqGkkTjwOZi2OFSEMXqIPTsAfiFHfgvlRAgNJjhppX3grl1bw3MUMs+qRZxqd3JDYmKInGyFc/mbJbC2nzkscsGn3TMdP5A/c527PqIoDh/VzCZ4/s+jgRkHhy0wlPKQJjX+bszJjFIy+5eFBnD6eOZijieSfPksVx11ux4rDRwUj7csF++HCICRm9wjRfmbnwPXnLvpK8OdI0VtjZdlLWG8MJ68aj5EDFzDFBO1fWSpI6JRoq6uKAM32AKs2Ot4ChsxNFnm9FLyQam6rpAelTdaxBLiHudztl9cPYQJEbvdMhkHDLavg6YAOMudUOVlTje4FqfBeiKDT+bKrxs0ZhW+u5M03oNxIUqnFE+P5YetCJHeTSwl2Prp32DJEn/bNmthj/xvFpFY/Z31BRxmzlsVwYixzn55tjaX5d6eaNmwXCiO5eRwJPRrboCKlbN0ie/8s3kPfwSs9bVC4+rvuzIfGiFmmBysOHmGSU/VcTIye4ZfrIW888Txj9R3mxbSn15gZ0S36IXNbPfuzdnrNtu3H7/phWM5sDtoqN5MzpNAQ3DV+s8BIJ00jSh4hXxEWAPX9y6mrKTdprCKS5SBS+fTi23UlUkNnHaXButEsIFVrrw+z/celZiuCCPFC1HIgrd+5kjWwsjlQM4QPqN6+Vyxz339un2otoeIiLuuEqdkp8p3RNBjII0xaAQvC3ZIUOpE0enB1ZvehhdXj4x/toWXWQaUq3nbrOh7jJyLh6uHkg0RJ9yrjdKXLnIhzNHeYZwgC+g0XHB0C5FvI+LVSW+5P7l3YnVQ8ECFOTQ1YtP9e9HMQbi7bcbHhKPhAsvDbR5fvyYu+uH5LuF3FhwTzCIfhv2CPE0ECobsjfBNhd6OHmmnM8N1gKzc8+zTz7iDUYxgm9tNl2Y4nwlZO4jwmOK2cEK+OkeJqI4vKs2B/eogze2XF9Tb+D2VwplpefjGOmF+9NOo1oTTRqLNnzl3zh05I8fW8b7x5ZsH7cjWr9QFHiqxuYEoDk5nXi/n1haNbNATrvDUb6OLKQ5VHgbkdsnfttj0ROxVl/GZAEEaPicrmo77WmZ/ulQgdf4qZKna66WUzB2CNdpmvnhYujEhQGHsH7YBvjc2cf5ddXO0LSkfli4damW1ccnz4spervFy0BQ9t3ijDTFAchjQBw9CN1MbZUb44veprV0OPQyFCrpmPpCi5A/9rpHagiLOqtnUoUwgDc6F57uAKcgjoaj1tkRyFws3lRUzTS3LKMO9qKX8KUlPfE9zYD4bf45WEGDYiSDFFdj2MXD886zQ5SU8YqMlPh2BrGEiaS8AuiiVLLVck8DgtDDZi+XUctiBBrHs3cXZ43I+NC1erUFQnDYJx9JHUUAqmOIuWVKbGXKxqy9DeKkkShTD6SQVOkiA63GUG9xPaKy4vvr+u94BEgqHxERieAmTdkmtjYhHfy8A7O1EftIQcqHxVgbJHf3jVqX+p36lH17heiR2R3c6zaOkC3z/GeFSPoU5/9BWiyLndJLDO6Z6/z0OHXdxYBfdi4jmKjUSluaXJ+Sd8Ffh8ZO8nNXJGlFGEc8EVNWRv/KnueLerrAB9K6b6eOby466ZVNDa28zg74tF5n7KYzUbiVB7gTkiLTxafN7izxrVFqnKdMmpfkNZ3D7tAIOIUw0zO06yxtUv91Mc4qQUMI2nkgb4kHGNSdFR1qa9NfPxuT+oy3XyajlwY9lB2Mk+Py3yIjn2C+7gWXTbZAkZzBtD1eQGri8MVOJMUnWhs6sCk1BhyBS32MjCryhq8X4uXO370lyweEwjxC4NvHNgX2yXJTJO17SPWAuxuSwtbvZduJ77cvecY+wyhpqB2ftl1D9E2O2Zix7mKLAz33gDYz2Rfh71Fh26mkj/qfNRT3jP/7b4qMTzcRS+B+l8u9WXYe/SFMl0nJ/pzzK8+zrq5Du1FHPQrRpZTavGqgdbCNzl70KGyvmPZj/NnWV8Hz0iEIoxRxjz2EDvZofCWcX6RXgN5VtZ80Cp3LGGiOW+ioPz4qieR1dCFl3rOUOUA15kAXVmwM8MtfOB4KoYaSH62V1Vg+ngWt0NA/Tpx+JYEj99xzh5+OrISK8s1m6MtcVP6jtdeOq7veYY8lOn1aNK158Kiwdlb72ruhrpwvZzyx3YIg8iZvL19nAWFR1T56sM6lns5wmjD9iXaVEBwLR5BmrIg2mLnOqwfmqsm/Plbgh16GjxUn7r5F+GDReVUu/eMzzacPuISlaLJRmeHIzPkvfMNH/bB+xuv0vOtYkx2NyyLnbMvTXDTnxSj1//2CEA7iscHyrPqTGQlO51MtsLgekVG8EE3XfwhfNZxX+LXqXP+0fy2FnA5Hdz7O/liXIn0xRW1aIRACvqDtZdgrDYrJEnpqyCnGWAVUK8Cg8UoJf7n1DvnTWyOM9evc0rO5tsi06cOBjMTkfei0eJoMFcf1ZFFU+JH99ladrTmH/K9fQbaaP+TKlyWP0Zp24+gFlsQe+LKwsyVOVZ3wdU6Ln0Hx/HGlIw2nYGUfcxzQKzMFTISXrfO/LqJz6x0DVNdE484sCZGCLHkqNuPT6QK/swhSxnzA7FCr9mLZLwsoq7MaytvP5tx4LixCq3KsZbLQscXbYzyxf4HXGu/BC+Z1Rhuju4PjIDOrybPRhsWwIvOgNfNzRSh3BvtPCnGYkXZy39U8LxpuwF5HSHAkby1vs8toED/SckQLyozowoXeUs9eTQTwEw8yh7EJ0ixETvenxpWju0YVqIKl345xbCiov6dVWe63Kefl+rzKJ8zVmO6jOPCR6Nyau2IWFNg7EGGWjk6isvzXHe7MpKNFwGIkqcpgkVpKiOdnxyuE7HtzxvPbvu89CxdnvylcJCbG9dXkw1OqCJwYiZJ0lzvBTi2KKVUZK75L/wKe/YkXSVBNnWjhOIySJPoy6iVv9WEDo8dTfDsw50Kr0KYgmPRV7lSxMHoNRj6EHMDEj3RQVfC0NOF0cnTrOMTmhAXjz0meAFvF2GUoi/Xi8BKLY73cp8PEZbaHEi6fr4liObhkMuMp7yw35hQJVUl5td+hJIBgmauNONExdv+s3T7IVtn/ajLrO9gu+XlWOrWppUVBYPRcjAC6sDi5YaJj67iGo+Em/7pMzr8rKKk9e8GnvNbwFyzaON1fWQDEFMKrrmcGMQmE1MYRYQ4nI1lL7OgKyjqweb8ncohNC/iYZR6iSdZ65r6AqqaPNr07SoEepqmeAF6VZxWyAIkX02jw2vVUpngTI+bKzBW0rt/uDUuiItqGhKik61aKp2kb+s/tX2jd0kT/c5ZyV9DL1O00HZ82fpkE8aQZbYa8swrDgrt2MVviRt5PL4tqsAMtOlj3tT97QrNj//cwLm7pctP8BbM7qNQGunp0xoMwAeL9Pfik1EVNfvumQAkat+xE+zkmw6HwRJu7MTo+tJfMfQYykSQ0JrM3CxKNAzArchKkXqHKlCrwbq+jSSxiWeafeyXDInpyyzXEKsWe03sczTPSNXd1gBQ2tEyTdUecvf/ehsoVS/Huq/+/DpQ4ZUoYDswLvlrxHCDXn/EshCqvvgf8ZJj/8PP/zCgVOb1PMNbOS2Lo9Rwa43qdJVoV3SzIQy+oGCoaYtgpA4+0HTQV7bkj76t1nnIUa/KjXsT7L356opGD/M94kPxPnvtX1BLAwQUAAIACAArhrFIKwvAbUoAAABrAAAAGwAAAHVuaXZlcnNhbC91bml2ZXJzYWwucG5nLnhtbLOxr8jNUShLLSrOzM+zVTLUM1Cyt+PlsikoSi3LTC1XqACKGekZQICSQiUqtzwzpSQDKGRgbowQzEjNTM8osVWyMDCFC+oDzQQAUEsBAgAAFAACAAgAKoaxSBUOrShkBAAABxEAAB0AAAAAAAAAAQAAAAAAAAAAAHVuaXZlcnNhbC9jb21tb25fbWVzc2FnZXMubG5nUEsBAgAAFAACAAgAKoaxSAh+CyMpAwAAhgwAACcAAAAAAAAAAQAAAAAAnwQAAHVuaXZlcnNhbC9mbGFzaF9wdWJsaXNoaW5nX3NldHRpbmdzLnhtbFBLAQIAABQAAgAIACqGsUi1/AlkugIAAFUKAAAhAAAAAAAAAAEAAAAAAA0IAAB1bml2ZXJzYWwvZmxhc2hfc2tpbl9zZXR0aW5ncy54bWxQSwECAAAUAAIACAAqhrFIKpYPZ/4CAACXCwAAJgAAAAAAAAABAAAAAAAGCwAAdW5pdmVyc2FsL2h0bWxfcHVibGlzaGluZ19zZXR0aW5ncy54bWxQSwECAAAUAAIACAAqhrFIaHFSkZoBAAAfBgAAHwAAAAAAAAABAAAAAABIDgAAdW5pdmVyc2FsL2h0bWxfc2tpbl9zZXR0aW5ncy5qc1BLAQIAABQAAgAIACqGsUg9PC/RwQAAAOUBAAAaAAAAAAAAAAEAAAAAAB8QAAB1bml2ZXJzYWwvaTE4bl9wcmVzZXRzLnhtbFBLAQIAABQAAgAIACqGsUia+ZZkawAAAGsAAAAcAAAAAAAAAAEAAAAAABgRAAB1bml2ZXJzYWwvbG9jYWxfc2V0dGluZ3MueG1sUEsBAgAAFAACAAgARJRXRyO0Tvv7AgAAsAgAABQAAAAAAAAAAQAAAAAAvREAAHVuaXZlcnNhbC9wbGF5ZXIueG1sUEsBAgAAFAACAAgAKoaxSLCHI/RsAQAA9wIAACkAAAAAAAAAAQAAAAAA6hQAAHVuaXZlcnNhbC9za2luX2N1c3RvbWl6YXRpb25fc2V0dGluZ3MueG1sUEsBAgAAFAACAAgAK4axSAXZichKDQAA1SEAABcAAAAAAAAAAAAAAAAAnRYAAHVuaXZlcnNhbC91bml2ZXJzYWwucG5nUEsBAgAAFAACAAgAK4axSCsLwG1KAAAAawAAABsAAAAAAAAAAQAAAAAAHCQAAHVuaXZlcnNhbC91bml2ZXJzYWwucG5nLnhtbFBLBQYAAAAACwALAEkDAACfJAAAAAA="/>
  <p:tag name="ISPRING_PRESENTATION_TITLE" val="2457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_ULTRA_SCORM_COURSE_ID" val="2265C05E-143E-4DD6-9E38-047F84E8F02B"/>
  <p:tag name="ISPRINGCLOUDFOLDERID" val="0"/>
  <p:tag name="ISPRINGCLOUDFOLDERPATH" val="Content List"/>
  <p:tag name="ISPRINGONLINEFOLDERID" val="0"/>
  <p:tag name="ISPRINGONLINEFOLDERPATH" val="Content List"/>
  <p:tag name="COMMONDATA" val="eyJoZGlkIjoiNjAxYTBjM2IyMThlZDgzZTdmMTBiMmRhY2QxN2I1ND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7123149"/>
  <p:tag name="MH_CATEGORY" val="#TuWHP#"/>
  <p:tag name="MH_LAYOUT" val="SubTitleText"/>
  <p:tag name="MH_LIBRARY" val="GRAPHIC"/>
  <p:tag name="MH_NUMBER" val="1"/>
  <p:tag name="MH_TYPE" val="#NeiR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5204017"/>
  <p:tag name="MH_LIBRARY" val="GRAPHIC"/>
  <p:tag name="MH_ORDER" val="1"/>
  <p:tag name="MH_TYPE" val="Text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7123149"/>
  <p:tag name="MH_CATEGORY" val="#TuWHP#"/>
  <p:tag name="MH_LAYOUT" val="SubTitleText"/>
  <p:tag name="MH_LIBRARY" val="GRAPHIC"/>
  <p:tag name="MH_NUMBER" val="1"/>
  <p:tag name="MH_TYPE" val="#NeiR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7123149"/>
  <p:tag name="MH_CATEGORY" val="#TuWHP#"/>
  <p:tag name="MH_LAYOUT" val="SubTitleText"/>
  <p:tag name="MH_LIBRARY" val="GRAPHIC"/>
  <p:tag name="MH_NUMBER" val="1"/>
  <p:tag name="MH_TYPE" val="#NeiR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CATEGORY" val="#TuWHP#"/>
  <p:tag name="MH_LAYOUT" val="SubTitleDesc"/>
  <p:tag name="MH_LIBRARY" val="GRAPHIC"/>
  <p:tag name="MH_NUMBER" val="4"/>
  <p:tag name="MH_TYPE" val="#NeiR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7123149"/>
  <p:tag name="MH_CATEGORY" val="#TuWHP#"/>
  <p:tag name="MH_LAYOUT" val="SubTitleText"/>
  <p:tag name="MH_LIBRARY" val="GRAPHIC"/>
  <p:tag name="MH_NUMBER" val="1"/>
  <p:tag name="MH_TYPE" val="#NeiR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ORDER" val="1"/>
  <p:tag name="MH_TYPE" val="Other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ORDER" val="2"/>
  <p:tag name="MH_TYPE" val="Other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ORDER" val="3"/>
  <p:tag name="MH_TYPE" val="Other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ORDER" val="4"/>
  <p:tag name="MH_TYPE" val="Other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1"/>
  <p:tag name="MH_TYPE" val="Text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1"/>
  <p:tag name="MH_TYPE" val="Text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1"/>
  <p:tag name="MH_TYPE" val="Text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1"/>
  <p:tag name="MH_TYPE" val="Text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ORDER" val="1"/>
  <p:tag name="MH_TYPE" val="SubTitl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ORDER" val="1"/>
  <p:tag name="MH_TYPE" val="Sub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7123149"/>
  <p:tag name="MH_CATEGORY" val="#TuWHP#"/>
  <p:tag name="MH_LAYOUT" val="SubTitleText"/>
  <p:tag name="MH_LIBRARY" val="GRAPHIC"/>
  <p:tag name="MH_NUMBER" val="1"/>
  <p:tag name="MH_TYPE" val="#NeiR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ORDER" val="1"/>
  <p:tag name="MH_TYPE" val="Sub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ORDER" val="1"/>
  <p:tag name="MH_TYPE" val="SubTitl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CATEGORY" val="#TuWHP#"/>
  <p:tag name="MH_LAYOUT" val="SubTitleDesc"/>
  <p:tag name="MH_LIBRARY" val="GRAPHIC"/>
  <p:tag name="MH_NUMBER" val="4"/>
  <p:tag name="MH_TYPE" val="#NeiR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ORDER" val="1"/>
  <p:tag name="MH_TYPE" val="Other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7203636"/>
  <p:tag name="MH_LIBRARY" val="GRAPHIC"/>
  <p:tag name="MH_ORDER" val="1"/>
  <p:tag name="MH_TYPE" val="Pictur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ORDER" val="1"/>
  <p:tag name="MH_TYPE" val="Text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03114315"/>
  <p:tag name="MH_CATEGORY" val="#TuWHP#"/>
  <p:tag name="MH_LAYOUT" val="Text"/>
  <p:tag name="MH_LIBRARY" val="GRAPHIC"/>
  <p:tag name="MH_NUMBER" val="3"/>
  <p:tag name="MH_TYPE" val="#NeiR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3.95503937007874,&quot;left&quot;:-2.4269291338582675,&quot;top&quot;:83.43165354330708,&quot;width&quot;:723.2359055118111}"/>
</p:tagLst>
</file>

<file path=ppt/theme/theme1.xml><?xml version="1.0" encoding="utf-8"?>
<a:theme xmlns:a="http://schemas.openxmlformats.org/drawingml/2006/main" name="3_Office 主题​​">
  <a:themeElements>
    <a:clrScheme name="自定义 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0070C0"/>
      </a:accent1>
      <a:accent2>
        <a:srgbClr val="A5A5A5"/>
      </a:accent2>
      <a:accent3>
        <a:srgbClr val="F69200"/>
      </a:accent3>
      <a:accent4>
        <a:srgbClr val="92D050"/>
      </a:accent4>
      <a:accent5>
        <a:srgbClr val="FF0000"/>
      </a:accent5>
      <a:accent6>
        <a:srgbClr val="C00000"/>
      </a:accent6>
      <a:hlink>
        <a:srgbClr val="0070C0"/>
      </a:hlink>
      <a:folHlink>
        <a:srgbClr val="7030A0"/>
      </a:folHlink>
    </a:clrScheme>
    <a:fontScheme name="Temp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</TotalTime>
  <Words>845</Words>
  <Application>Microsoft Office PowerPoint</Application>
  <PresentationFormat>화면 슬라이드 쇼(16:9)</PresentationFormat>
  <Paragraphs>184</Paragraphs>
  <Slides>16</Slides>
  <Notes>16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4" baseType="lpstr">
      <vt:lpstr>SimHei</vt:lpstr>
      <vt:lpstr>Arial</vt:lpstr>
      <vt:lpstr>Impact</vt:lpstr>
      <vt:lpstr>Calibri</vt:lpstr>
      <vt:lpstr>Wingdings</vt:lpstr>
      <vt:lpstr>Microsoft YaHei</vt:lpstr>
      <vt:lpstr>SimSun</vt:lpstr>
      <vt:lpstr>3_Office 主题​​</vt:lpstr>
      <vt:lpstr>PowerPoint 프레젠테이션</vt:lpstr>
      <vt:lpstr>PowerPoint 프레젠테이션</vt:lpstr>
      <vt:lpstr>회사소개 (Company profile)</vt:lpstr>
      <vt:lpstr>회사소개 (Company profile)</vt:lpstr>
      <vt:lpstr>발전연혁 (Development history)</vt:lpstr>
      <vt:lpstr>증서 (Certificates)</vt:lpstr>
      <vt:lpstr>특허 (Patents)</vt:lpstr>
      <vt:lpstr>핵심이념 (Core concepts)</vt:lpstr>
      <vt:lpstr>브랜드 경쟁력 (Brand advantage)</vt:lpstr>
      <vt:lpstr>생산설비(Production Facilities)</vt:lpstr>
      <vt:lpstr>PowerPoint 프레젠테이션</vt:lpstr>
      <vt:lpstr>주력제품 (Flagship Product)</vt:lpstr>
      <vt:lpstr>제품전시(Product display)</vt:lpstr>
      <vt:lpstr>제품특성(Product features)</vt:lpstr>
      <vt:lpstr>A/S 서비스(After-sale service)</vt:lpstr>
      <vt:lpstr>PowerPoint 프레젠테이션</vt:lpstr>
    </vt:vector>
  </TitlesOfParts>
  <Manager>风云办公</Manager>
  <Company>上海剑姬网络科技有限公司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风云办公PPT模板</dc:title>
  <dc:creator>风云办公</dc:creator>
  <cp:keywords>风云办公</cp:keywords>
  <dc:description>风云办公 http://www.ppt118.com</dc:description>
  <cp:lastModifiedBy>병곤 장</cp:lastModifiedBy>
  <cp:revision>20</cp:revision>
  <dcterms:created xsi:type="dcterms:W3CDTF">2016-04-19T06:13:00Z</dcterms:created>
  <dcterms:modified xsi:type="dcterms:W3CDTF">2025-03-18T01:15:58Z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FEF3F818B73A49B2B471EB5C37366477_12</vt:lpwstr>
  </property>
</Properties>
</file>